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C88DF-7AAD-43BC-FA66-6B5FC923221C}" v="639" dt="2026-05-05T10:13:10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70" d="100"/>
          <a:sy n="70" d="100"/>
        </p:scale>
        <p:origin x="3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849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69C5CA4-A4AA-670A-DE49-19F705EF9A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0CED0A13-B8FF-1982-2BD8-CF017151E985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17C7F287-A3E5-2251-9FB4-3856B81137E6}"/>
              </a:ext>
            </a:extLst>
          </p:cNvPr>
          <p:cNvSpPr/>
          <p:nvPr/>
        </p:nvSpPr>
        <p:spPr>
          <a:xfrm>
            <a:off x="3268011" y="198201"/>
            <a:ext cx="7057156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la gestion des dossiers d’inscription</a:t>
            </a:r>
            <a:endParaRPr lang="fr-FR" sz="1100" dirty="0">
              <a:solidFill>
                <a:schemeClr val="tx1"/>
              </a:solidFill>
            </a:endParaRPr>
          </a:p>
          <a:p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Garantir que les dossiers d’inscription des futurs étudiants soient complets, conformes et traités rapidement. </a:t>
            </a:r>
          </a:p>
          <a:p>
            <a:r>
              <a:rPr lang="fr-FR" sz="1100" dirty="0">
                <a:solidFill>
                  <a:schemeClr val="tx1"/>
                </a:solidFill>
              </a:rPr>
              <a:t>Réduire la charge administrative et accélérer la finalisation des inscriptions grâce à un agent HUBI qui gère automatiquement les dossiers.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BCEE5C06-9664-A443-65A4-D3E53F1BCA7E}"/>
              </a:ext>
            </a:extLst>
          </p:cNvPr>
          <p:cNvSpPr/>
          <p:nvPr/>
        </p:nvSpPr>
        <p:spPr>
          <a:xfrm>
            <a:off x="3352644" y="1657457"/>
            <a:ext cx="2743356" cy="209750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Demande de dossier d’inscription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Un étudiant demande un dossier d’inscription via le portail. L’agent fournit le dossier et la checklist des pièces requises.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Admission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40FC93FE-E980-0C0B-AEAC-3BE18E6FE69E}"/>
              </a:ext>
            </a:extLst>
          </p:cNvPr>
          <p:cNvSpPr/>
          <p:nvPr/>
        </p:nvSpPr>
        <p:spPr>
          <a:xfrm>
            <a:off x="3497702" y="1767412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6C4C678-880C-2913-B251-B41E24D2E035}"/>
              </a:ext>
            </a:extLst>
          </p:cNvPr>
          <p:cNvSpPr/>
          <p:nvPr/>
        </p:nvSpPr>
        <p:spPr>
          <a:xfrm>
            <a:off x="6359447" y="1635743"/>
            <a:ext cx="2750183" cy="212010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Dépôt et </a:t>
            </a:r>
            <a:r>
              <a:rPr lang="fr-FR" sz="1050" b="1" dirty="0" err="1">
                <a:solidFill>
                  <a:schemeClr val="tx1"/>
                </a:solidFill>
              </a:rPr>
              <a:t>pré-analyse</a:t>
            </a:r>
            <a:r>
              <a:rPr lang="fr-FR" sz="1050" b="1" dirty="0">
                <a:solidFill>
                  <a:schemeClr val="tx1"/>
                </a:solidFill>
              </a:rPr>
              <a:t> du dossier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 étudiant dépose son dossier complété et ses pièces justificatives. L’agent HUBI extrait automatiquement les informations clés et </a:t>
            </a:r>
            <a:r>
              <a:rPr lang="fr-FR" sz="900">
                <a:solidFill>
                  <a:schemeClr val="tx1"/>
                </a:solidFill>
              </a:rPr>
              <a:t>inventorie les documents fournis.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Document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A67ADCE3-D455-1CA7-620A-05C0789AB20F}"/>
              </a:ext>
            </a:extLst>
          </p:cNvPr>
          <p:cNvSpPr/>
          <p:nvPr/>
        </p:nvSpPr>
        <p:spPr>
          <a:xfrm>
            <a:off x="6502238" y="1717391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7F5165B7-D568-8180-FCE7-82CB0EFDC772}"/>
              </a:ext>
            </a:extLst>
          </p:cNvPr>
          <p:cNvSpPr/>
          <p:nvPr/>
        </p:nvSpPr>
        <p:spPr>
          <a:xfrm>
            <a:off x="9352516" y="1635743"/>
            <a:ext cx="2750183" cy="211450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Vérification de conformité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L’agent HUBI compare le dossier aux exigences d’inscription selon le profil (formation, nationalité, statut). Il détecte les pièces manquantes, </a:t>
            </a:r>
            <a:r>
              <a:rPr lang="fr-FR" sz="900">
                <a:solidFill>
                  <a:schemeClr val="tx1"/>
                </a:solidFill>
              </a:rPr>
              <a:t>incohérences ou éléments invalides</a:t>
            </a:r>
            <a:r>
              <a:rPr lang="fr-FR" sz="1200">
                <a:solidFill>
                  <a:schemeClr val="tx1"/>
                </a:solidFill>
              </a:rPr>
              <a:t>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Compliance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CFBD51B4-6792-5A55-DD0D-E66C4E79CCBA}"/>
              </a:ext>
            </a:extLst>
          </p:cNvPr>
          <p:cNvSpPr/>
          <p:nvPr/>
        </p:nvSpPr>
        <p:spPr>
          <a:xfrm>
            <a:off x="9475212" y="1717391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9917645-B8EB-2633-D63C-786933ADAAFF}"/>
              </a:ext>
            </a:extLst>
          </p:cNvPr>
          <p:cNvSpPr/>
          <p:nvPr/>
        </p:nvSpPr>
        <p:spPr>
          <a:xfrm>
            <a:off x="9352516" y="4199538"/>
            <a:ext cx="2750183" cy="211450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1050" b="1" dirty="0">
                <a:solidFill>
                  <a:schemeClr val="tx1"/>
                </a:solidFill>
              </a:rPr>
              <a:t>Orientation du dossier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Si le dossier est conforme, HUBI l’oriente vers la scolarité et met à jour le SIS. S’il est incomplet, HUBI prépare le retour candidat avec les éléments à corriger</a:t>
            </a:r>
            <a:r>
              <a:rPr lang="fr-FR" sz="900" b="1" dirty="0"/>
              <a:t>.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Orchestrateur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19E7CEFA-86D5-3EB4-B0BA-FC8397FB9BB7}"/>
              </a:ext>
            </a:extLst>
          </p:cNvPr>
          <p:cNvSpPr/>
          <p:nvPr/>
        </p:nvSpPr>
        <p:spPr>
          <a:xfrm>
            <a:off x="9475212" y="4273392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D6E45639-EF88-3E28-5154-9CA18DF906F4}"/>
              </a:ext>
            </a:extLst>
          </p:cNvPr>
          <p:cNvSpPr/>
          <p:nvPr/>
        </p:nvSpPr>
        <p:spPr>
          <a:xfrm>
            <a:off x="6373590" y="4165891"/>
            <a:ext cx="2750183" cy="211450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Notification et correction candidat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Pour un dossier incomplet, HUBI envoie au candidat un message clair listant les éléments manquants et un lien de </a:t>
            </a:r>
            <a:r>
              <a:rPr lang="fr-FR" sz="900" dirty="0" err="1">
                <a:solidFill>
                  <a:schemeClr val="tx1"/>
                </a:solidFill>
              </a:rPr>
              <a:t>redépôt</a:t>
            </a:r>
            <a:r>
              <a:rPr lang="fr-FR" sz="900" dirty="0">
                <a:solidFill>
                  <a:schemeClr val="tx1"/>
                </a:solidFill>
              </a:rPr>
              <a:t>. Pour un dossier conforme, la scolarité est notifiée.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Communication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>
                <a:solidFill>
                  <a:schemeClr val="tx1"/>
                </a:solidFill>
              </a:rPr>
              <a:t>Agent +  Automation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78EF762B-EA9A-5750-CF94-DDA2512810E7}"/>
              </a:ext>
            </a:extLst>
          </p:cNvPr>
          <p:cNvSpPr/>
          <p:nvPr/>
        </p:nvSpPr>
        <p:spPr>
          <a:xfrm>
            <a:off x="6498093" y="4333897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5FFBF5A-AD66-3EAB-FC2D-46247805154A}"/>
              </a:ext>
            </a:extLst>
          </p:cNvPr>
          <p:cNvSpPr/>
          <p:nvPr/>
        </p:nvSpPr>
        <p:spPr>
          <a:xfrm>
            <a:off x="3371282" y="4165891"/>
            <a:ext cx="2750183" cy="211450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jusqu’à inscription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suit l’état du dossier, relance automatiquement le candidat si nécessaire et signale à la scolarité les dossiers bloqués jusqu’à finalisation de l’inscription.</a:t>
            </a: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rgbClr val="5EFBED"/>
                </a:solidFill>
              </a:rPr>
              <a:t>Agent HUBI Suivi</a:t>
            </a: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822C0804-6779-2C80-F22B-AAE8298B0536}"/>
              </a:ext>
            </a:extLst>
          </p:cNvPr>
          <p:cNvSpPr/>
          <p:nvPr/>
        </p:nvSpPr>
        <p:spPr>
          <a:xfrm>
            <a:off x="3464761" y="4256707"/>
            <a:ext cx="344557" cy="32008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3A6B9DC3-453C-EC41-AC5F-B00CC18A828D}"/>
              </a:ext>
            </a:extLst>
          </p:cNvPr>
          <p:cNvSpPr/>
          <p:nvPr/>
        </p:nvSpPr>
        <p:spPr>
          <a:xfrm>
            <a:off x="-96324" y="-21709"/>
            <a:ext cx="3014255" cy="7062589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3879AB44-C634-3D95-B0B7-CFCF51858F19}"/>
              </a:ext>
            </a:extLst>
          </p:cNvPr>
          <p:cNvSpPr txBox="1"/>
          <p:nvPr/>
        </p:nvSpPr>
        <p:spPr>
          <a:xfrm>
            <a:off x="-34350" y="1407763"/>
            <a:ext cx="2857064" cy="1508105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Accélérer le traitement des dossiers d’inscription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Garantir des dossiers complets et conformes dès le premier dépôt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Réduire la charge administrative de la scolarité</a:t>
            </a: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74283A11-FFE0-DD74-233E-6C05E507DC27}"/>
              </a:ext>
            </a:extLst>
          </p:cNvPr>
          <p:cNvSpPr txBox="1"/>
          <p:nvPr/>
        </p:nvSpPr>
        <p:spPr>
          <a:xfrm>
            <a:off x="-1" y="3525467"/>
            <a:ext cx="2822715" cy="1128514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</a:p>
          <a:p>
            <a:endParaRPr lang="fr-FR" sz="1200" dirty="0">
              <a:solidFill>
                <a:srgbClr val="5EFBED"/>
              </a:solidFill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Temps moyen de validation d’un dossier</a:t>
            </a: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 de dossiers complets au premier dépôt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fr-FR" sz="1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Taux de conversion candidat → inscrit</a:t>
            </a: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E1924CC9-ACBB-E898-CFE5-94B279D8FC1E}"/>
              </a:ext>
            </a:extLst>
          </p:cNvPr>
          <p:cNvSpPr/>
          <p:nvPr/>
        </p:nvSpPr>
        <p:spPr>
          <a:xfrm>
            <a:off x="49149" y="112927"/>
            <a:ext cx="2036178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</a:rPr>
              <a:t>Education</a:t>
            </a: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BA76552-829F-6DFB-BE31-EBE89B0FBD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200" name="Rectangle 199">
            <a:extLst>
              <a:ext uri="{FF2B5EF4-FFF2-40B4-BE49-F238E27FC236}">
                <a16:creationId xmlns:a16="http://schemas.microsoft.com/office/drawing/2014/main" id="{AAB37D84-D66E-5CE4-44A1-50B96512B0D0}"/>
              </a:ext>
            </a:extLst>
          </p:cNvPr>
          <p:cNvSpPr/>
          <p:nvPr/>
        </p:nvSpPr>
        <p:spPr>
          <a:xfrm>
            <a:off x="3637039" y="6025579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Agent  autonome</a:t>
            </a:r>
          </a:p>
        </p:txBody>
      </p:sp>
      <p:pic>
        <p:nvPicPr>
          <p:cNvPr id="201" name="Image 20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BF18DB9-5BB3-2319-3AF4-17957785D1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16625" y="5825101"/>
            <a:ext cx="344558" cy="400956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F788138-283B-B9B2-A518-25AE6FBF4B21}"/>
              </a:ext>
            </a:extLst>
          </p:cNvPr>
          <p:cNvSpPr/>
          <p:nvPr/>
        </p:nvSpPr>
        <p:spPr>
          <a:xfrm>
            <a:off x="6598228" y="3469503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Agent  autonome</a:t>
            </a:r>
          </a:p>
        </p:txBody>
      </p:sp>
      <p:pic>
        <p:nvPicPr>
          <p:cNvPr id="3" name="Image 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70A7C6B-62CE-AF40-EB13-1BF5B33C0E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6377814" y="3269025"/>
            <a:ext cx="344558" cy="400956"/>
          </a:xfrm>
          <a:prstGeom prst="rect">
            <a:avLst/>
          </a:prstGeom>
          <a:noFill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8F9535-90F1-6BED-15E0-2EDBCB4D3490}"/>
              </a:ext>
            </a:extLst>
          </p:cNvPr>
          <p:cNvSpPr/>
          <p:nvPr/>
        </p:nvSpPr>
        <p:spPr>
          <a:xfrm>
            <a:off x="9588354" y="3469502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Agent  autonome</a:t>
            </a:r>
          </a:p>
        </p:txBody>
      </p:sp>
      <p:pic>
        <p:nvPicPr>
          <p:cNvPr id="5" name="Image 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6954942-FBB3-DCC3-DEB5-2BA6A81A6C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9367940" y="3269024"/>
            <a:ext cx="344558" cy="400956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3E214EF-7D15-CB86-4024-342CBD5B7B60}"/>
              </a:ext>
            </a:extLst>
          </p:cNvPr>
          <p:cNvSpPr/>
          <p:nvPr/>
        </p:nvSpPr>
        <p:spPr>
          <a:xfrm>
            <a:off x="3608101" y="3498440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/>
          </a:p>
        </p:txBody>
      </p:sp>
      <p:pic>
        <p:nvPicPr>
          <p:cNvPr id="7" name="Image 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A32E6AE-7239-AC7D-0595-28B1D78CA8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387687" y="3297962"/>
            <a:ext cx="344558" cy="400956"/>
          </a:xfrm>
          <a:prstGeom prst="rect">
            <a:avLst/>
          </a:prstGeom>
          <a:noFill/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CF1A1D7-12E0-F325-CC75-175F25CF0D15}"/>
              </a:ext>
            </a:extLst>
          </p:cNvPr>
          <p:cNvSpPr/>
          <p:nvPr/>
        </p:nvSpPr>
        <p:spPr>
          <a:xfrm>
            <a:off x="9626936" y="6035224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/>
          </a:p>
        </p:txBody>
      </p:sp>
      <p:pic>
        <p:nvPicPr>
          <p:cNvPr id="9" name="Image 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BC410E1-E5DF-568D-2A45-C76C78ED12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9406522" y="5834746"/>
            <a:ext cx="344558" cy="400956"/>
          </a:xfrm>
          <a:prstGeom prst="rect">
            <a:avLst/>
          </a:prstGeom>
          <a:noFill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7B53059-E0C7-A305-7E8E-FAB41DF03CC2}"/>
              </a:ext>
            </a:extLst>
          </p:cNvPr>
          <p:cNvSpPr/>
          <p:nvPr/>
        </p:nvSpPr>
        <p:spPr>
          <a:xfrm>
            <a:off x="6752557" y="6083452"/>
            <a:ext cx="1343393" cy="1421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900" b="1">
                <a:solidFill>
                  <a:schemeClr val="bg1"/>
                </a:solidFill>
              </a:rPr>
              <a:t>Agent  + automation</a:t>
            </a:r>
          </a:p>
        </p:txBody>
      </p:sp>
      <p:pic>
        <p:nvPicPr>
          <p:cNvPr id="11" name="Image 1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EC551CD-64FC-7007-99FE-D156E04C93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6532143" y="5882974"/>
            <a:ext cx="344558" cy="4009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46706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317</Words>
  <Application>Microsoft Office PowerPoint</Application>
  <PresentationFormat>Grand écran</PresentationFormat>
  <Paragraphs>68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839</cp:revision>
  <dcterms:created xsi:type="dcterms:W3CDTF">2026-02-27T09:02:55Z</dcterms:created>
  <dcterms:modified xsi:type="dcterms:W3CDTF">2026-05-05T10:16:56Z</dcterms:modified>
</cp:coreProperties>
</file>