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29"/>
    <a:srgbClr val="5EFBED"/>
    <a:srgbClr val="071A3B"/>
    <a:srgbClr val="0FDE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DC88DF-7AAD-43BC-FA66-6B5FC923221C}" v="639" dt="2026-05-05T10:13:10.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039" autoAdjust="0"/>
  </p:normalViewPr>
  <p:slideViewPr>
    <p:cSldViewPr snapToGrid="0">
      <p:cViewPr varScale="1">
        <p:scale>
          <a:sx n="70" d="100"/>
          <a:sy n="70" d="100"/>
        </p:scale>
        <p:origin x="3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96B52-5933-4B3E-A738-ED6853C06048}" type="datetimeFigureOut">
              <a:rPr lang="fr-FR" smtClean="0"/>
              <a:t>05/05/2026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5DA4-43A5-425D-B26F-E2603D73ED45}" type="slidenum">
              <a:rPr lang="fr-FR" smtClean="0"/>
              <a:t>‹N°›</a:t>
            </a:fld>
            <a:endParaRPr lang="fr-FR"/>
          </a:p>
        </p:txBody>
      </p:sp>
    </p:spTree>
    <p:extLst>
      <p:ext uri="{BB962C8B-B14F-4D97-AF65-F5344CB8AC3E}">
        <p14:creationId xmlns:p14="http://schemas.microsoft.com/office/powerpoint/2010/main" val="304397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90C41-392B-A805-ED5C-5368566D761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DEF435A-BFD1-6B42-75CB-5C4E3DC52C3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C1D1D50-4D0D-6BED-5176-928404B1D3E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49F337E-A4D0-B62A-4602-FCBCE5CF4621}"/>
              </a:ext>
            </a:extLst>
          </p:cNvPr>
          <p:cNvSpPr>
            <a:spLocks noGrp="1"/>
          </p:cNvSpPr>
          <p:nvPr>
            <p:ph type="sldNum" sz="quarter" idx="5"/>
          </p:nvPr>
        </p:nvSpPr>
        <p:spPr/>
        <p:txBody>
          <a:bodyPr/>
          <a:lstStyle/>
          <a:p>
            <a:fld id="{A1105DA4-43A5-425D-B26F-E2603D73ED45}" type="slidenum">
              <a:rPr lang="fr-FR" smtClean="0"/>
              <a:t>1</a:t>
            </a:fld>
            <a:endParaRPr lang="fr-FR"/>
          </a:p>
        </p:txBody>
      </p:sp>
    </p:spTree>
    <p:extLst>
      <p:ext uri="{BB962C8B-B14F-4D97-AF65-F5344CB8AC3E}">
        <p14:creationId xmlns:p14="http://schemas.microsoft.com/office/powerpoint/2010/main" val="3743132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613DA-2877-25C3-6390-3072529173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9B1BE5-DE0F-A7A9-367E-D3F277AA51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383BD95-C75E-D748-06C6-56895559015B}"/>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AA5D0C4B-DF1B-50E1-EBB3-2711FBFC4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72B94-A586-4711-92BF-7D5D3AC1BD8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186589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98C40-A0C2-5DCB-0787-037AD64E1A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F3204E-DDB6-C3EC-3E26-96027E2E70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FA5B0-9007-33A0-9201-231F5457BC06}"/>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44BE8E61-16F7-5C18-97FD-4A58F06D86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99A54A-B867-06F9-38F8-7C68352FC1B6}"/>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57739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C6E0DB0-CE31-E3BA-6AAE-0D63466D15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EEA3EAE-362F-C4D8-5E7A-76EDA1ED99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658360-01C6-E873-498F-579744607201}"/>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F159F578-938A-8331-0B2D-C9F6126A0D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145292-EFD3-7149-EF13-09E531D0874A}"/>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22785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AC67-32FB-D83C-17A4-95702188DF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4981DFD-CEB2-C800-5B13-5E8F0DD2C58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E880DD-480B-9888-DE8F-183DFC5D135D}"/>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BA263BFD-BDFB-48FB-C62F-24F8A4F127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11A842-8A4D-72DF-23D3-5CA0C9786EE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7712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D156F-F449-A67F-27A3-AAF4569978C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081527-C8DA-CD5C-1BC5-EA86B44802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A4CBBA-933C-54F1-8D5B-ACC38A9CAD9D}"/>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7C79CAAA-BB65-474D-DA13-601A3C7D33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521D8-1A77-8FFE-30B9-4DB97AC95732}"/>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62245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B84B41-77E9-292B-30E6-C6CEFA4E83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60DF59-CE12-B796-A5F4-0C12141057E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3336741-73B7-01D7-A22E-AF6F4CBE280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5659E68-DC4C-20B9-B167-EE31B1B1B125}"/>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6" name="Espace réservé du pied de page 5">
            <a:extLst>
              <a:ext uri="{FF2B5EF4-FFF2-40B4-BE49-F238E27FC236}">
                <a16:creationId xmlns:a16="http://schemas.microsoft.com/office/drawing/2014/main" id="{20332E88-950F-E123-58BC-5886322918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6FA847-05B6-5890-CEE5-BB671F36F57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30440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468FC-A187-04AE-E676-B5977167F6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FA6FA3-D107-035A-07FF-4F65DEB726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D7CB08-6EE0-3AAE-582C-F1070EE7BA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3F61AF-610A-77B9-395D-601B4BC40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BD4BDD-6140-9600-42A0-4A48126027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A70A396-9954-688A-A3AA-4FC822B95FA3}"/>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8" name="Espace réservé du pied de page 7">
            <a:extLst>
              <a:ext uri="{FF2B5EF4-FFF2-40B4-BE49-F238E27FC236}">
                <a16:creationId xmlns:a16="http://schemas.microsoft.com/office/drawing/2014/main" id="{550FA795-1280-F23E-4415-FE0E863B79B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B421DB-81A3-AEC0-ED9E-939C6C45BE2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33756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50E59-D428-CC4A-9A7A-8E2E1A51AB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9369730-83FE-CDF0-FFED-994BBD6688D7}"/>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4" name="Espace réservé du pied de page 3">
            <a:extLst>
              <a:ext uri="{FF2B5EF4-FFF2-40B4-BE49-F238E27FC236}">
                <a16:creationId xmlns:a16="http://schemas.microsoft.com/office/drawing/2014/main" id="{C3743BE7-376A-4A17-D34C-FF1AC1A937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9B41F6-6A2B-01F0-E8F4-5F7B793608F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3045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7823C85-7452-B674-5E13-DFB1BA17CD00}"/>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3" name="Espace réservé du pied de page 2">
            <a:extLst>
              <a:ext uri="{FF2B5EF4-FFF2-40B4-BE49-F238E27FC236}">
                <a16:creationId xmlns:a16="http://schemas.microsoft.com/office/drawing/2014/main" id="{B91C75EB-AE70-FF34-7953-DB3534DA61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7D7FD03-F86D-C434-14C3-B9A3A6A33FFE}"/>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7538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7C378-4FA1-8BA6-F0CF-F83B4A7CFF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48DCA8-2F7A-D483-4F7B-EF629033A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A208A0-D934-B95A-A20C-3ED6F8345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2DB46-5AE7-35CE-B3B2-729877D11445}"/>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6" name="Espace réservé du pied de page 5">
            <a:extLst>
              <a:ext uri="{FF2B5EF4-FFF2-40B4-BE49-F238E27FC236}">
                <a16:creationId xmlns:a16="http://schemas.microsoft.com/office/drawing/2014/main" id="{1187453B-3C5A-C28F-06B4-782C419F21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0349316-176A-4A81-3097-D34959D51BF9}"/>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8767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FCE10-865A-EFCC-CC42-6469806F9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9DCE1DF-1C6D-99BD-0A99-A7256FE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7168D05-5B3A-3C34-3CD2-CBC84C41D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B4919-3D14-B515-AB4C-9BDAD3796779}"/>
              </a:ext>
            </a:extLst>
          </p:cNvPr>
          <p:cNvSpPr>
            <a:spLocks noGrp="1"/>
          </p:cNvSpPr>
          <p:nvPr>
            <p:ph type="dt" sz="half" idx="10"/>
          </p:nvPr>
        </p:nvSpPr>
        <p:spPr/>
        <p:txBody>
          <a:bodyPr/>
          <a:lstStyle/>
          <a:p>
            <a:fld id="{9DF2669A-AC04-4E8A-B276-76C459EB6D69}" type="datetimeFigureOut">
              <a:rPr lang="fr-FR" smtClean="0"/>
              <a:t>05/05/2026</a:t>
            </a:fld>
            <a:endParaRPr lang="fr-FR"/>
          </a:p>
        </p:txBody>
      </p:sp>
      <p:sp>
        <p:nvSpPr>
          <p:cNvPr id="6" name="Espace réservé du pied de page 5">
            <a:extLst>
              <a:ext uri="{FF2B5EF4-FFF2-40B4-BE49-F238E27FC236}">
                <a16:creationId xmlns:a16="http://schemas.microsoft.com/office/drawing/2014/main" id="{890F02DC-4F86-A2C5-7BC8-9400F75D87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724E2D-A885-9329-0A6C-7DAAD5ADF690}"/>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02903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C897E2-9CD6-B393-E95E-0CC3B77A3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DD25A39-2F97-468A-29A1-1E8B62719F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83E63E-44C3-2259-AEC7-D43C3054B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2669A-AC04-4E8A-B276-76C459EB6D69}" type="datetimeFigureOut">
              <a:rPr lang="fr-FR" smtClean="0"/>
              <a:t>05/05/2026</a:t>
            </a:fld>
            <a:endParaRPr lang="fr-FR"/>
          </a:p>
        </p:txBody>
      </p:sp>
      <p:sp>
        <p:nvSpPr>
          <p:cNvPr id="5" name="Espace réservé du pied de page 4">
            <a:extLst>
              <a:ext uri="{FF2B5EF4-FFF2-40B4-BE49-F238E27FC236}">
                <a16:creationId xmlns:a16="http://schemas.microsoft.com/office/drawing/2014/main" id="{145B1568-F367-28BB-32AF-13C172E7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0659-BE54-9C8B-7B3E-74D1C8E6AB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1810F9-7AAD-432A-84F4-0B4D200970FB}" type="slidenum">
              <a:rPr lang="fr-FR" smtClean="0"/>
              <a:t>‹N°›</a:t>
            </a:fld>
            <a:endParaRPr lang="fr-FR"/>
          </a:p>
        </p:txBody>
      </p:sp>
    </p:spTree>
    <p:extLst>
      <p:ext uri="{BB962C8B-B14F-4D97-AF65-F5344CB8AC3E}">
        <p14:creationId xmlns:p14="http://schemas.microsoft.com/office/powerpoint/2010/main" val="28420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AEA00-2ACF-4ADA-B785-08ED119114CC}"/>
            </a:ext>
          </a:extLst>
        </p:cNvPr>
        <p:cNvGrpSpPr/>
        <p:nvPr/>
      </p:nvGrpSpPr>
      <p:grpSpPr>
        <a:xfrm>
          <a:off x="0" y="0"/>
          <a:ext cx="0" cy="0"/>
          <a:chOff x="0" y="0"/>
          <a:chExt cx="0" cy="0"/>
        </a:xfrm>
      </p:grpSpPr>
      <p:pic>
        <p:nvPicPr>
          <p:cNvPr id="164" name="Image 163" descr="Une image contenant Graphique, clipart, Police, dessin humoristique&#10;&#10;Le contenu généré par l’IA peut être incorrect.">
            <a:extLst>
              <a:ext uri="{FF2B5EF4-FFF2-40B4-BE49-F238E27FC236}">
                <a16:creationId xmlns:a16="http://schemas.microsoft.com/office/drawing/2014/main" id="{34DCBDB5-07D2-9632-0CF6-CCCCC3874F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9787" y="6328183"/>
            <a:ext cx="1130918" cy="510988"/>
          </a:xfrm>
          <a:prstGeom prst="rect">
            <a:avLst/>
          </a:prstGeom>
          <a:noFill/>
        </p:spPr>
      </p:pic>
      <p:sp>
        <p:nvSpPr>
          <p:cNvPr id="168" name="Rectangle 167">
            <a:extLst>
              <a:ext uri="{FF2B5EF4-FFF2-40B4-BE49-F238E27FC236}">
                <a16:creationId xmlns:a16="http://schemas.microsoft.com/office/drawing/2014/main" id="{FC00C212-8E7C-B69D-69BB-170BC966B824}"/>
              </a:ext>
            </a:extLst>
          </p:cNvPr>
          <p:cNvSpPr/>
          <p:nvPr/>
        </p:nvSpPr>
        <p:spPr>
          <a:xfrm>
            <a:off x="2343290" y="-21708"/>
            <a:ext cx="9848710" cy="6886210"/>
          </a:xfrm>
          <a:prstGeom prst="rect">
            <a:avLst/>
          </a:prstGeom>
          <a:solidFill>
            <a:schemeClr val="bg1">
              <a:lumMod val="9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Rectangle 168">
            <a:extLst>
              <a:ext uri="{FF2B5EF4-FFF2-40B4-BE49-F238E27FC236}">
                <a16:creationId xmlns:a16="http://schemas.microsoft.com/office/drawing/2014/main" id="{734BD507-F207-B080-9E0A-23F85AADA6EE}"/>
              </a:ext>
            </a:extLst>
          </p:cNvPr>
          <p:cNvSpPr/>
          <p:nvPr/>
        </p:nvSpPr>
        <p:spPr>
          <a:xfrm>
            <a:off x="3268010" y="198201"/>
            <a:ext cx="8418021" cy="12695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Optimiser la génération et la maintenance des emplois du temps (EDT)</a:t>
            </a:r>
          </a:p>
          <a:p>
            <a:endParaRPr lang="fr-FR" sz="1100" dirty="0">
              <a:solidFill>
                <a:schemeClr val="tx1"/>
              </a:solidFill>
            </a:endParaRPr>
          </a:p>
          <a:p>
            <a:r>
              <a:rPr lang="fr-FR" sz="1100" dirty="0">
                <a:solidFill>
                  <a:schemeClr val="tx1"/>
                </a:solidFill>
              </a:rPr>
              <a:t>Garantir un emploi du temps de semestre faisable, conforme aux contraintes (profs, salles, groupes, calendriers) et publié rapidement.</a:t>
            </a:r>
          </a:p>
          <a:p>
            <a:r>
              <a:rPr lang="fr-FR" sz="1100" dirty="0">
                <a:solidFill>
                  <a:schemeClr val="tx1"/>
                </a:solidFill>
              </a:rPr>
              <a:t> Réduire les conflits, accélérer les ajustements et assurer une replanification continue en cas d’aléas grâce à un agent HUBI qui orchestre collecte, optimisation, publication et notifications.</a:t>
            </a:r>
          </a:p>
        </p:txBody>
      </p:sp>
      <p:sp>
        <p:nvSpPr>
          <p:cNvPr id="170" name="Rectangle 169">
            <a:extLst>
              <a:ext uri="{FF2B5EF4-FFF2-40B4-BE49-F238E27FC236}">
                <a16:creationId xmlns:a16="http://schemas.microsoft.com/office/drawing/2014/main" id="{440282F1-25E3-41E9-0EF9-D8AA7680C801}"/>
              </a:ext>
            </a:extLst>
          </p:cNvPr>
          <p:cNvSpPr/>
          <p:nvPr/>
        </p:nvSpPr>
        <p:spPr>
          <a:xfrm>
            <a:off x="3352644" y="1657455"/>
            <a:ext cx="2172206" cy="2422873"/>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Déclenchement de la planification </a:t>
            </a:r>
          </a:p>
          <a:p>
            <a:endParaRPr lang="fr-FR" sz="900" dirty="0">
              <a:solidFill>
                <a:schemeClr val="tx1"/>
              </a:solidFill>
            </a:endParaRPr>
          </a:p>
          <a:p>
            <a:r>
              <a:rPr lang="fr-FR" sz="900" dirty="0">
                <a:solidFill>
                  <a:schemeClr val="tx1"/>
                </a:solidFill>
              </a:rPr>
              <a:t>Un gestionnaire lance “Créer l’EDT du semestre” ou un événement déclenche une modification (ajout de cours, absence prof, salle indisponible). L’agent HUBI charge le contexte (période, filière, campus) et prépare le périmètre de planification.</a:t>
            </a:r>
          </a:p>
          <a:p>
            <a:endParaRPr lang="fr-FR" sz="900" dirty="0">
              <a:solidFill>
                <a:sysClr val="windowText" lastClr="000000"/>
              </a:solidFill>
            </a:endParaRPr>
          </a:p>
          <a:p>
            <a:r>
              <a:rPr lang="fr-FR" sz="900" b="1">
                <a:solidFill>
                  <a:schemeClr val="tx1"/>
                </a:solidFill>
              </a:rPr>
              <a:t>Agent HUBI Planification</a:t>
            </a:r>
          </a:p>
          <a:p>
            <a:endParaRPr lang="fr-FR" sz="900" dirty="0">
              <a:solidFill>
                <a:srgbClr val="000000"/>
              </a:solidFill>
            </a:endParaRPr>
          </a:p>
        </p:txBody>
      </p:sp>
      <p:sp>
        <p:nvSpPr>
          <p:cNvPr id="171" name="Rectangle 170">
            <a:extLst>
              <a:ext uri="{FF2B5EF4-FFF2-40B4-BE49-F238E27FC236}">
                <a16:creationId xmlns:a16="http://schemas.microsoft.com/office/drawing/2014/main" id="{01A85C31-A2B3-07B2-8A1B-0757CEB666F2}"/>
              </a:ext>
            </a:extLst>
          </p:cNvPr>
          <p:cNvSpPr/>
          <p:nvPr/>
        </p:nvSpPr>
        <p:spPr>
          <a:xfrm>
            <a:off x="3464761" y="1724473"/>
            <a:ext cx="262889" cy="278487"/>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72" name="Rectangle 171">
            <a:extLst>
              <a:ext uri="{FF2B5EF4-FFF2-40B4-BE49-F238E27FC236}">
                <a16:creationId xmlns:a16="http://schemas.microsoft.com/office/drawing/2014/main" id="{DD213A15-C340-B706-80D7-A8C9773E894F}"/>
              </a:ext>
            </a:extLst>
          </p:cNvPr>
          <p:cNvSpPr/>
          <p:nvPr/>
        </p:nvSpPr>
        <p:spPr>
          <a:xfrm>
            <a:off x="5605410" y="1635743"/>
            <a:ext cx="2165307"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Collecte &amp; synchronisation des contraintes</a:t>
            </a:r>
          </a:p>
          <a:p>
            <a:endParaRPr lang="fr-FR" sz="900" dirty="0">
              <a:solidFill>
                <a:schemeClr val="tx1"/>
              </a:solidFill>
            </a:endParaRPr>
          </a:p>
          <a:p>
            <a:r>
              <a:rPr lang="fr-FR" sz="900" dirty="0">
                <a:solidFill>
                  <a:schemeClr val="tx1"/>
                </a:solidFill>
              </a:rPr>
              <a:t>L’agent HUBI récupère et synchronise les données : cours, groupes, effectifs (SIS), affectations enseignants (Annuaire/RH), caractéristiques &amp; disponibilités des salles (gestion salles), jours fériés et événements (calendrier).</a:t>
            </a:r>
          </a:p>
          <a:p>
            <a:endParaRPr lang="fr-FR" sz="900" dirty="0">
              <a:solidFill>
                <a:schemeClr val="tx1"/>
              </a:solidFill>
            </a:endParaRPr>
          </a:p>
          <a:p>
            <a:endParaRPr lang="fr-FR" sz="900" dirty="0">
              <a:solidFill>
                <a:schemeClr val="tx1"/>
              </a:solidFill>
            </a:endParaRPr>
          </a:p>
          <a:p>
            <a:r>
              <a:rPr lang="fr-FR" sz="900" b="1" dirty="0">
                <a:solidFill>
                  <a:schemeClr val="tx1"/>
                </a:solidFill>
              </a:rPr>
              <a:t>Agent HUBI Data Sync</a:t>
            </a: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p:txBody>
      </p:sp>
      <p:sp>
        <p:nvSpPr>
          <p:cNvPr id="173" name="Rectangle 172">
            <a:extLst>
              <a:ext uri="{FF2B5EF4-FFF2-40B4-BE49-F238E27FC236}">
                <a16:creationId xmlns:a16="http://schemas.microsoft.com/office/drawing/2014/main" id="{30FA4660-A036-A194-8AFC-22B7F64472D5}"/>
              </a:ext>
            </a:extLst>
          </p:cNvPr>
          <p:cNvSpPr/>
          <p:nvPr/>
        </p:nvSpPr>
        <p:spPr>
          <a:xfrm>
            <a:off x="5703319" y="1724473"/>
            <a:ext cx="257470" cy="260199"/>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174" name="Rectangle 173">
            <a:extLst>
              <a:ext uri="{FF2B5EF4-FFF2-40B4-BE49-F238E27FC236}">
                <a16:creationId xmlns:a16="http://schemas.microsoft.com/office/drawing/2014/main" id="{2D114B13-ADA1-8DEB-C8CD-66CA1213229A}"/>
              </a:ext>
            </a:extLst>
          </p:cNvPr>
          <p:cNvSpPr/>
          <p:nvPr/>
        </p:nvSpPr>
        <p:spPr>
          <a:xfrm>
            <a:off x="7851277" y="1625484"/>
            <a:ext cx="2089801" cy="241181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Normalisation &amp; détection des incohérences de base</a:t>
            </a:r>
          </a:p>
          <a:p>
            <a:endParaRPr lang="fr-FR" sz="900" dirty="0">
              <a:solidFill>
                <a:schemeClr val="tx1"/>
              </a:solidFill>
            </a:endParaRPr>
          </a:p>
          <a:p>
            <a:r>
              <a:rPr lang="fr-FR" sz="900" dirty="0">
                <a:solidFill>
                  <a:schemeClr val="tx1"/>
                </a:solidFill>
              </a:rPr>
              <a:t>HUBI contrôle la cohérence (cours sans prof, groupe sans effectif, capacité salle insuffisante, durée incohérente) et détecte les conflits évidents (indisponibilité totale, équipement manquant, contraintes impossibles).</a:t>
            </a:r>
          </a:p>
          <a:p>
            <a:endParaRPr lang="fr-FR" sz="900" dirty="0">
              <a:solidFill>
                <a:schemeClr val="tx1"/>
              </a:solidFill>
            </a:endParaRPr>
          </a:p>
          <a:p>
            <a:endParaRPr lang="fr-FR" sz="900" dirty="0">
              <a:solidFill>
                <a:sysClr val="windowText" lastClr="000000"/>
              </a:solidFill>
            </a:endParaRPr>
          </a:p>
          <a:p>
            <a:r>
              <a:rPr lang="fr-FR" sz="900" b="1" dirty="0">
                <a:solidFill>
                  <a:schemeClr val="tx1"/>
                </a:solidFill>
              </a:rPr>
              <a:t>Agent HUBI </a:t>
            </a:r>
            <a:r>
              <a:rPr lang="fr-FR" sz="900" b="1" dirty="0" err="1">
                <a:solidFill>
                  <a:schemeClr val="tx1"/>
                </a:solidFill>
              </a:rPr>
              <a:t>Quality</a:t>
            </a:r>
            <a:r>
              <a:rPr lang="fr-FR" sz="900" b="1" dirty="0">
                <a:solidFill>
                  <a:schemeClr val="tx1"/>
                </a:solidFill>
              </a:rPr>
              <a:t> &amp; </a:t>
            </a:r>
            <a:r>
              <a:rPr lang="fr-FR" sz="900" b="1" dirty="0" err="1">
                <a:solidFill>
                  <a:schemeClr val="tx1"/>
                </a:solidFill>
              </a:rPr>
              <a:t>Conflicts</a:t>
            </a:r>
            <a:endParaRPr lang="fr-FR" sz="900" b="1" dirty="0">
              <a:solidFill>
                <a:schemeClr val="tx1"/>
              </a:solidFill>
            </a:endParaRPr>
          </a:p>
          <a:p>
            <a:br>
              <a:rPr lang="fr-FR" sz="900" dirty="0">
                <a:solidFill>
                  <a:schemeClr val="tx1"/>
                </a:solidFill>
              </a:rPr>
            </a:br>
            <a:endParaRPr lang="fr-FR" sz="900">
              <a:solidFill>
                <a:schemeClr val="tx1"/>
              </a:solidFill>
            </a:endParaRPr>
          </a:p>
        </p:txBody>
      </p:sp>
      <p:sp>
        <p:nvSpPr>
          <p:cNvPr id="175" name="Rectangle 174">
            <a:extLst>
              <a:ext uri="{FF2B5EF4-FFF2-40B4-BE49-F238E27FC236}">
                <a16:creationId xmlns:a16="http://schemas.microsoft.com/office/drawing/2014/main" id="{65FD31F4-4AAC-9F12-6111-8C5D4F7FA78C}"/>
              </a:ext>
            </a:extLst>
          </p:cNvPr>
          <p:cNvSpPr/>
          <p:nvPr/>
        </p:nvSpPr>
        <p:spPr>
          <a:xfrm>
            <a:off x="7933317" y="1714609"/>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177" name="Rectangle 176">
            <a:extLst>
              <a:ext uri="{FF2B5EF4-FFF2-40B4-BE49-F238E27FC236}">
                <a16:creationId xmlns:a16="http://schemas.microsoft.com/office/drawing/2014/main" id="{1A389E21-2A0B-A378-CC1F-EC1EDF7AD4CF}"/>
              </a:ext>
            </a:extLst>
          </p:cNvPr>
          <p:cNvSpPr/>
          <p:nvPr/>
        </p:nvSpPr>
        <p:spPr>
          <a:xfrm>
            <a:off x="10034700"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050" b="1">
                <a:solidFill>
                  <a:schemeClr val="tx1"/>
                </a:solidFill>
              </a:rPr>
              <a:t>Explication &amp; alternatives de </a:t>
            </a:r>
            <a:r>
              <a:rPr lang="fr-FR" sz="1050" b="1" dirty="0">
                <a:solidFill>
                  <a:schemeClr val="tx1"/>
                </a:solidFill>
              </a:rPr>
              <a:t>résolution</a:t>
            </a:r>
          </a:p>
          <a:p>
            <a:endParaRPr lang="fr-FR" sz="900" dirty="0">
              <a:solidFill>
                <a:schemeClr val="tx1"/>
              </a:solidFill>
            </a:endParaRPr>
          </a:p>
          <a:p>
            <a:r>
              <a:rPr lang="fr-FR" sz="900" dirty="0">
                <a:solidFill>
                  <a:schemeClr val="tx1"/>
                </a:solidFill>
              </a:rPr>
              <a:t>HUBI justifie les choix (créneau/salle/prof) et propose des alternatives en cas de conflit (“déplacer TD mardi 14h libère salle X”, “salle Y ok mais sans vidéoprojecteur”). Optionnellement, HUBI s’appuie sur les règles internes (priorités, politiques campus) via </a:t>
            </a:r>
            <a:r>
              <a:rPr lang="fr-FR" sz="900">
                <a:solidFill>
                  <a:schemeClr val="tx1"/>
                </a:solidFill>
              </a:rPr>
              <a:t>RAG.</a:t>
            </a: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Explain</a:t>
            </a:r>
            <a:endParaRPr lang="fr-FR" dirty="0" err="1">
              <a:solidFill>
                <a:schemeClr val="tx1"/>
              </a:solidFill>
            </a:endParaRPr>
          </a:p>
        </p:txBody>
      </p:sp>
      <p:sp>
        <p:nvSpPr>
          <p:cNvPr id="178" name="Rectangle 177">
            <a:extLst>
              <a:ext uri="{FF2B5EF4-FFF2-40B4-BE49-F238E27FC236}">
                <a16:creationId xmlns:a16="http://schemas.microsoft.com/office/drawing/2014/main" id="{5C520217-5381-AD56-576E-FB22E2E23767}"/>
              </a:ext>
            </a:extLst>
          </p:cNvPr>
          <p:cNvSpPr/>
          <p:nvPr/>
        </p:nvSpPr>
        <p:spPr>
          <a:xfrm>
            <a:off x="10065256"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79" name="Rectangle 178">
            <a:extLst>
              <a:ext uri="{FF2B5EF4-FFF2-40B4-BE49-F238E27FC236}">
                <a16:creationId xmlns:a16="http://schemas.microsoft.com/office/drawing/2014/main" id="{A54FE20A-A640-A522-2F74-C8022146BF50}"/>
              </a:ext>
            </a:extLst>
          </p:cNvPr>
          <p:cNvSpPr/>
          <p:nvPr/>
        </p:nvSpPr>
        <p:spPr>
          <a:xfrm>
            <a:off x="7856705" y="4197829"/>
            <a:ext cx="208437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dirty="0">
                <a:solidFill>
                  <a:schemeClr val="tx1"/>
                </a:solidFill>
              </a:rPr>
              <a:t>Validation métier &amp; itérations d’ajustement</a:t>
            </a:r>
          </a:p>
          <a:p>
            <a:endParaRPr lang="fr-FR" sz="900" dirty="0">
              <a:solidFill>
                <a:schemeClr val="tx1"/>
              </a:solidFill>
            </a:endParaRPr>
          </a:p>
          <a:p>
            <a:endParaRPr lang="fr-FR" sz="900" dirty="0">
              <a:solidFill>
                <a:schemeClr val="tx1"/>
              </a:solidFill>
            </a:endParaRPr>
          </a:p>
          <a:p>
            <a:r>
              <a:rPr lang="fr-FR" sz="900" dirty="0">
                <a:solidFill>
                  <a:schemeClr val="tx1"/>
                </a:solidFill>
              </a:rPr>
              <a:t>Le gestionnaire valide ou demande des ajustements (“éviter vendredi soir”, “CM le matin”, “prof A sur 2 jours”). HUBI applique les modifications et relance une optimisation partielle sur la zone impactée (V1, V2…).</a:t>
            </a:r>
          </a:p>
          <a:p>
            <a:endParaRPr lang="fr-FR" sz="900" dirty="0">
              <a:solidFill>
                <a:schemeClr val="tx1"/>
              </a:solidFill>
            </a:endParaRPr>
          </a:p>
          <a:p>
            <a:r>
              <a:rPr lang="fr-FR" sz="900" b="1">
                <a:solidFill>
                  <a:schemeClr val="tx1"/>
                </a:solidFill>
              </a:rPr>
              <a:t>Agent HUBI Orchestrateur</a:t>
            </a:r>
          </a:p>
        </p:txBody>
      </p:sp>
      <p:sp>
        <p:nvSpPr>
          <p:cNvPr id="180" name="Rectangle 179">
            <a:extLst>
              <a:ext uri="{FF2B5EF4-FFF2-40B4-BE49-F238E27FC236}">
                <a16:creationId xmlns:a16="http://schemas.microsoft.com/office/drawing/2014/main" id="{CF3C63C6-3CD8-41AF-1152-4F5CFD7C58EA}"/>
              </a:ext>
            </a:extLst>
          </p:cNvPr>
          <p:cNvSpPr/>
          <p:nvPr/>
        </p:nvSpPr>
        <p:spPr>
          <a:xfrm>
            <a:off x="7951605" y="4256707"/>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a:t>
            </a:r>
          </a:p>
        </p:txBody>
      </p:sp>
      <p:sp>
        <p:nvSpPr>
          <p:cNvPr id="192" name="Rectangle 191">
            <a:extLst>
              <a:ext uri="{FF2B5EF4-FFF2-40B4-BE49-F238E27FC236}">
                <a16:creationId xmlns:a16="http://schemas.microsoft.com/office/drawing/2014/main" id="{B9E067E3-9905-BD06-43B8-09440C2FB6C0}"/>
              </a:ext>
            </a:extLst>
          </p:cNvPr>
          <p:cNvSpPr/>
          <p:nvPr/>
        </p:nvSpPr>
        <p:spPr>
          <a:xfrm>
            <a:off x="3371282" y="4165890"/>
            <a:ext cx="2153568" cy="2493909"/>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Gestion continue des aléas </a:t>
            </a:r>
            <a:r>
              <a:rPr lang="fr-FR" sz="1050" b="1" dirty="0">
                <a:solidFill>
                  <a:schemeClr val="tx1"/>
                </a:solidFill>
              </a:rPr>
              <a:t>(replanification)</a:t>
            </a:r>
            <a:endParaRPr lang="fr-FR">
              <a:solidFill>
                <a:schemeClr val="tx1"/>
              </a:solidFill>
            </a:endParaRPr>
          </a:p>
          <a:p>
            <a:pPr algn="ctr"/>
            <a:endParaRPr lang="fr-FR" sz="900" dirty="0">
              <a:solidFill>
                <a:schemeClr val="tx1"/>
              </a:solidFill>
            </a:endParaRPr>
          </a:p>
          <a:p>
            <a:r>
              <a:rPr lang="fr-FR" sz="900" dirty="0">
                <a:solidFill>
                  <a:schemeClr val="tx1"/>
                </a:solidFill>
              </a:rPr>
              <a:t>En cas d’imprévu (salle indisponible, absence prof, changement effectif, ajout de groupe), HUBI replanifie uniquement la zone impactée, met à jour les systèmes, notifie les personnes concernées et peut générer un message d’information/excuse avec consignes..</a:t>
            </a:r>
          </a:p>
          <a:p>
            <a:endParaRPr lang="fr-FR" sz="900" dirty="0">
              <a:solidFill>
                <a:schemeClr val="tx1"/>
              </a:solidFill>
            </a:endParaRP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Continuous</a:t>
            </a:r>
            <a:r>
              <a:rPr lang="fr-FR" sz="900" b="1" dirty="0">
                <a:solidFill>
                  <a:schemeClr val="tx1"/>
                </a:solidFill>
              </a:rPr>
              <a:t> </a:t>
            </a:r>
            <a:r>
              <a:rPr lang="fr-FR" sz="900" b="1" dirty="0" err="1">
                <a:solidFill>
                  <a:schemeClr val="tx1"/>
                </a:solidFill>
              </a:rPr>
              <a:t>Scheduling</a:t>
            </a:r>
            <a:endParaRPr lang="fr-FR" sz="900" b="1" dirty="0">
              <a:solidFill>
                <a:schemeClr val="tx1"/>
              </a:solidFill>
            </a:endParaRPr>
          </a:p>
          <a:p>
            <a:endParaRPr lang="fr-FR" sz="900" b="1" dirty="0">
              <a:solidFill>
                <a:srgbClr val="5EFBED"/>
              </a:solidFill>
            </a:endParaRPr>
          </a:p>
          <a:p>
            <a:endParaRPr lang="fr-FR" sz="900" dirty="0">
              <a:solidFill>
                <a:schemeClr val="tx1"/>
              </a:solidFill>
            </a:endParaRPr>
          </a:p>
        </p:txBody>
      </p:sp>
      <p:sp>
        <p:nvSpPr>
          <p:cNvPr id="193" name="Rectangle 192">
            <a:extLst>
              <a:ext uri="{FF2B5EF4-FFF2-40B4-BE49-F238E27FC236}">
                <a16:creationId xmlns:a16="http://schemas.microsoft.com/office/drawing/2014/main" id="{67DC3B51-7362-2B7B-BB66-0645EB3426BC}"/>
              </a:ext>
            </a:extLst>
          </p:cNvPr>
          <p:cNvSpPr/>
          <p:nvPr/>
        </p:nvSpPr>
        <p:spPr>
          <a:xfrm>
            <a:off x="3464761" y="4256707"/>
            <a:ext cx="262889"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8</a:t>
            </a:r>
          </a:p>
        </p:txBody>
      </p:sp>
      <p:sp>
        <p:nvSpPr>
          <p:cNvPr id="194" name="Rectangle 193">
            <a:extLst>
              <a:ext uri="{FF2B5EF4-FFF2-40B4-BE49-F238E27FC236}">
                <a16:creationId xmlns:a16="http://schemas.microsoft.com/office/drawing/2014/main" id="{C68348A0-014C-BDFC-9334-C0B10148D2EB}"/>
              </a:ext>
            </a:extLst>
          </p:cNvPr>
          <p:cNvSpPr/>
          <p:nvPr/>
        </p:nvSpPr>
        <p:spPr>
          <a:xfrm>
            <a:off x="-96324" y="-21709"/>
            <a:ext cx="3014255" cy="7062589"/>
          </a:xfrm>
          <a:prstGeom prst="rect">
            <a:avLst/>
          </a:prstGeom>
          <a:solidFill>
            <a:srgbClr val="05122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ZoneTexte 194">
            <a:extLst>
              <a:ext uri="{FF2B5EF4-FFF2-40B4-BE49-F238E27FC236}">
                <a16:creationId xmlns:a16="http://schemas.microsoft.com/office/drawing/2014/main" id="{7F858141-2706-0984-CB00-2FCD0DA0C746}"/>
              </a:ext>
            </a:extLst>
          </p:cNvPr>
          <p:cNvSpPr txBox="1"/>
          <p:nvPr/>
        </p:nvSpPr>
        <p:spPr>
          <a:xfrm>
            <a:off x="-6737" y="924350"/>
            <a:ext cx="2857064" cy="2226250"/>
          </a:xfrm>
          <a:prstGeom prst="rect">
            <a:avLst/>
          </a:prstGeom>
          <a:solidFill>
            <a:schemeClr val="tx1"/>
          </a:solidFill>
          <a:ln>
            <a:solidFill>
              <a:schemeClr val="bg2">
                <a:lumMod val="25000"/>
              </a:schemeClr>
            </a:solidFill>
          </a:ln>
        </p:spPr>
        <p:txBody>
          <a:bodyPr wrap="square">
            <a:spAutoFit/>
          </a:bodyPr>
          <a:lstStyle/>
          <a:p>
            <a:pPr>
              <a:spcAft>
                <a:spcPts val="800"/>
              </a:spcAft>
              <a:buSzPts val="1000"/>
              <a:tabLst>
                <a:tab pos="457200" algn="l"/>
              </a:tabLst>
            </a:pPr>
            <a:r>
              <a:rPr lang="fr-FR" sz="1200" b="1" dirty="0">
                <a:solidFill>
                  <a:srgbClr val="5EFBED"/>
                </a:solidFill>
              </a:rPr>
              <a:t>Bénéfices</a:t>
            </a:r>
            <a:endParaRPr lang="fr-FR" sz="1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fr-FR" sz="1000" dirty="0">
                <a:solidFill>
                  <a:schemeClr val="bg1"/>
                </a:solidFill>
              </a:rPr>
              <a:t>Accélérer la création et la mise à jour des emplois du temps</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Réduire drastiquement les conflits (profs/salles/groupes) avant publication</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Automatiser la publication et la communication multi-canaux</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Améliorer la satisfaction enseignants/étudiants via un planning plus stable et optimisé</a:t>
            </a:r>
          </a:p>
        </p:txBody>
      </p:sp>
      <p:sp>
        <p:nvSpPr>
          <p:cNvPr id="196" name="ZoneTexte 195">
            <a:extLst>
              <a:ext uri="{FF2B5EF4-FFF2-40B4-BE49-F238E27FC236}">
                <a16:creationId xmlns:a16="http://schemas.microsoft.com/office/drawing/2014/main" id="{115AB7B3-75CB-C2F3-4037-C329491B527B}"/>
              </a:ext>
            </a:extLst>
          </p:cNvPr>
          <p:cNvSpPr txBox="1"/>
          <p:nvPr/>
        </p:nvSpPr>
        <p:spPr>
          <a:xfrm>
            <a:off x="-29862" y="3261814"/>
            <a:ext cx="2822715" cy="1669688"/>
          </a:xfrm>
          <a:prstGeom prst="rect">
            <a:avLst/>
          </a:prstGeom>
          <a:solidFill>
            <a:schemeClr val="tx1"/>
          </a:solidFill>
          <a:ln>
            <a:solidFill>
              <a:schemeClr val="bg2">
                <a:lumMod val="25000"/>
              </a:schemeClr>
            </a:solidFill>
          </a:ln>
        </p:spPr>
        <p:txBody>
          <a:bodyPr wrap="square">
            <a:spAutoFit/>
          </a:bodyPr>
          <a:lstStyle/>
          <a:p>
            <a:r>
              <a:rPr lang="fr-FR" sz="1200" dirty="0">
                <a:solidFill>
                  <a:srgbClr val="5EFBED"/>
                </a:solidFill>
              </a:rPr>
              <a:t>KPI impactés</a:t>
            </a:r>
          </a:p>
          <a:p>
            <a:pPr lvl="0">
              <a:spcAft>
                <a:spcPts val="800"/>
              </a:spcAft>
              <a:buSzPts val="1000"/>
              <a:tabLst>
                <a:tab pos="457200" algn="l"/>
              </a:tabLst>
            </a:pPr>
            <a:endParaRPr lang="fr-FR" sz="1050" kern="100" dirty="0">
              <a:solidFill>
                <a:schemeClr val="bg1"/>
              </a:solidFill>
              <a:latin typeface="Aptos" panose="020B0004020202020204" pitchFamily="34" charset="0"/>
              <a:cs typeface="Times New Roman" panose="02020603050405020304" pitchFamily="18" charset="0"/>
            </a:endParaRP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Temps de génération d’un EDT (initial + itérations) </a:t>
            </a: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Temps moyen de replanification après aléa</a:t>
            </a:r>
            <a:br>
              <a:rPr lang="fr-FR" sz="1000" dirty="0">
                <a:solidFill>
                  <a:schemeClr val="bg1"/>
                </a:solidFill>
              </a:rPr>
            </a:br>
            <a:endParaRPr lang="fr-FR" sz="1000" dirty="0">
              <a:solidFill>
                <a:schemeClr val="bg1"/>
              </a:solidFill>
            </a:endParaRPr>
          </a:p>
          <a:p>
            <a:pPr marL="171450" lvl="0" indent="-171450">
              <a:spcAft>
                <a:spcPts val="800"/>
              </a:spcAft>
              <a:buSzPts val="1000"/>
              <a:buFont typeface="Arial" panose="020B0604020202020204" pitchFamily="34" charset="0"/>
              <a:buChar char="•"/>
              <a:tabLst>
                <a:tab pos="457200" algn="l"/>
              </a:tabLst>
            </a:pPr>
            <a:r>
              <a:rPr lang="fr-FR" sz="1000" dirty="0">
                <a:solidFill>
                  <a:schemeClr val="bg1"/>
                </a:solidFill>
              </a:rPr>
              <a:t> Taux de notifications délivrées </a:t>
            </a:r>
            <a:r>
              <a:rPr lang="fr-FR" sz="1000" dirty="0"/>
              <a:t>/ délais de diffusion des changements</a:t>
            </a:r>
            <a:endParaRPr lang="fr-FR" sz="1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97" name="Rectangle : coins arrondis 196">
            <a:extLst>
              <a:ext uri="{FF2B5EF4-FFF2-40B4-BE49-F238E27FC236}">
                <a16:creationId xmlns:a16="http://schemas.microsoft.com/office/drawing/2014/main" id="{A2DF29FB-51FC-717D-7781-B76FEF4AB90F}"/>
              </a:ext>
            </a:extLst>
          </p:cNvPr>
          <p:cNvSpPr/>
          <p:nvPr/>
        </p:nvSpPr>
        <p:spPr>
          <a:xfrm>
            <a:off x="49149" y="112927"/>
            <a:ext cx="2036178" cy="566928"/>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Education</a:t>
            </a:r>
          </a:p>
        </p:txBody>
      </p:sp>
      <p:pic>
        <p:nvPicPr>
          <p:cNvPr id="198" name="Image 197" descr="Une image contenant Graphique, clipart, Police, dessin humoristique&#10;&#10;Le contenu généré par l’IA peut être incorrect.">
            <a:extLst>
              <a:ext uri="{FF2B5EF4-FFF2-40B4-BE49-F238E27FC236}">
                <a16:creationId xmlns:a16="http://schemas.microsoft.com/office/drawing/2014/main" id="{D9647EBF-6713-5C86-BB4D-41706711CA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123" y="6353514"/>
            <a:ext cx="1130918" cy="510988"/>
          </a:xfrm>
          <a:prstGeom prst="rect">
            <a:avLst/>
          </a:prstGeom>
          <a:noFill/>
        </p:spPr>
      </p:pic>
      <p:sp>
        <p:nvSpPr>
          <p:cNvPr id="4" name="Rectangle 3">
            <a:extLst>
              <a:ext uri="{FF2B5EF4-FFF2-40B4-BE49-F238E27FC236}">
                <a16:creationId xmlns:a16="http://schemas.microsoft.com/office/drawing/2014/main" id="{B8F30A28-025A-7845-F28D-92679EF05AC8}"/>
              </a:ext>
            </a:extLst>
          </p:cNvPr>
          <p:cNvSpPr/>
          <p:nvPr/>
        </p:nvSpPr>
        <p:spPr>
          <a:xfrm>
            <a:off x="5860894" y="3872471"/>
            <a:ext cx="1025511" cy="120605"/>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Workflow</a:t>
            </a:r>
            <a:endParaRPr lang="fr-FR" sz="900" b="1" dirty="0">
              <a:solidFill>
                <a:schemeClr val="bg1"/>
              </a:solidFill>
            </a:endParaRPr>
          </a:p>
        </p:txBody>
      </p:sp>
      <p:pic>
        <p:nvPicPr>
          <p:cNvPr id="5" name="Image 4" descr="Une image contenant Graphique, clipart, Police, dessin humoristique&#10;&#10;Le contenu généré par l’IA peut être incorrect.">
            <a:extLst>
              <a:ext uri="{FF2B5EF4-FFF2-40B4-BE49-F238E27FC236}">
                <a16:creationId xmlns:a16="http://schemas.microsoft.com/office/drawing/2014/main" id="{16DB1EB6-9129-B590-18A8-4E4C37165082}"/>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00513" y="3764070"/>
            <a:ext cx="262889" cy="305919"/>
          </a:xfrm>
          <a:prstGeom prst="rect">
            <a:avLst/>
          </a:prstGeom>
          <a:noFill/>
        </p:spPr>
      </p:pic>
      <p:sp>
        <p:nvSpPr>
          <p:cNvPr id="6" name="Rectangle 5">
            <a:extLst>
              <a:ext uri="{FF2B5EF4-FFF2-40B4-BE49-F238E27FC236}">
                <a16:creationId xmlns:a16="http://schemas.microsoft.com/office/drawing/2014/main" id="{148BF98B-6667-2247-DCF8-709A0FE7398E}"/>
              </a:ext>
            </a:extLst>
          </p:cNvPr>
          <p:cNvSpPr/>
          <p:nvPr/>
        </p:nvSpPr>
        <p:spPr>
          <a:xfrm>
            <a:off x="10021638" y="1635742"/>
            <a:ext cx="2079265"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a:solidFill>
                  <a:schemeClr val="tx1"/>
                </a:solidFill>
              </a:rPr>
              <a:t>Génération d’un planning </a:t>
            </a:r>
            <a:r>
              <a:rPr lang="fr-FR" sz="1050" b="1" dirty="0">
                <a:solidFill>
                  <a:schemeClr val="tx1"/>
                </a:solidFill>
              </a:rPr>
              <a:t>initial (optimisation)</a:t>
            </a:r>
          </a:p>
          <a:p>
            <a:endParaRPr lang="fr-FR" sz="900" dirty="0">
              <a:solidFill>
                <a:schemeClr val="tx1"/>
              </a:solidFill>
            </a:endParaRPr>
          </a:p>
          <a:p>
            <a:r>
              <a:rPr lang="fr-FR" sz="900" dirty="0">
                <a:solidFill>
                  <a:schemeClr val="tx1"/>
                </a:solidFill>
              </a:rPr>
              <a:t>HUBI produit un emploi du temps satisfaisant les contraintes “dures” (pas de double réservation, pas de conflit groupe, capacité &amp; équipements…), puis optimise les contraintes “souples” (préférences profs, journées équilibrées, minimisation des trous…)</a:t>
            </a:r>
          </a:p>
          <a:p>
            <a:endParaRPr lang="fr-FR" sz="900" dirty="0">
              <a:solidFill>
                <a:schemeClr val="tx1"/>
              </a:solidFill>
            </a:endParaRPr>
          </a:p>
          <a:p>
            <a:r>
              <a:rPr lang="fr-FR" sz="900" b="1" dirty="0">
                <a:solidFill>
                  <a:schemeClr val="tx1"/>
                </a:solidFill>
              </a:rPr>
              <a:t>Agent HUBI </a:t>
            </a:r>
            <a:r>
              <a:rPr lang="fr-FR" sz="900" b="1" dirty="0" err="1">
                <a:solidFill>
                  <a:schemeClr val="tx1"/>
                </a:solidFill>
              </a:rPr>
              <a:t>Optimizer</a:t>
            </a:r>
            <a:endParaRPr lang="fr-FR" sz="900" dirty="0" err="1">
              <a:solidFill>
                <a:schemeClr val="tx1"/>
              </a:solidFill>
            </a:endParaRPr>
          </a:p>
        </p:txBody>
      </p:sp>
      <p:sp>
        <p:nvSpPr>
          <p:cNvPr id="7" name="Rectangle 6">
            <a:extLst>
              <a:ext uri="{FF2B5EF4-FFF2-40B4-BE49-F238E27FC236}">
                <a16:creationId xmlns:a16="http://schemas.microsoft.com/office/drawing/2014/main" id="{C196DF2B-AAD7-532B-6528-2DD0430FB6D4}"/>
              </a:ext>
            </a:extLst>
          </p:cNvPr>
          <p:cNvSpPr/>
          <p:nvPr/>
        </p:nvSpPr>
        <p:spPr>
          <a:xfrm>
            <a:off x="5626200" y="4213675"/>
            <a:ext cx="213688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050" b="1" dirty="0">
                <a:solidFill>
                  <a:schemeClr val="tx1"/>
                </a:solidFill>
              </a:rPr>
              <a:t>Publication multi-canaux &amp; notifications</a:t>
            </a:r>
          </a:p>
          <a:p>
            <a:endParaRPr lang="fr-FR" sz="900" dirty="0">
              <a:solidFill>
                <a:schemeClr val="tx1"/>
              </a:solidFill>
            </a:endParaRPr>
          </a:p>
          <a:p>
            <a:endParaRPr lang="fr-FR" sz="900" dirty="0">
              <a:solidFill>
                <a:schemeClr val="tx1"/>
              </a:solidFill>
            </a:endParaRPr>
          </a:p>
          <a:p>
            <a:endParaRPr lang="fr-FR" sz="900" dirty="0">
              <a:solidFill>
                <a:schemeClr val="tx1"/>
              </a:solidFill>
            </a:endParaRPr>
          </a:p>
          <a:p>
            <a:r>
              <a:rPr lang="fr-FR" sz="900" dirty="0">
                <a:solidFill>
                  <a:schemeClr val="tx1"/>
                </a:solidFill>
              </a:rPr>
              <a:t>Une fois validé, HUBI publie l’EDT dans les systèmes cibles (portail étudiant, calendrier enseignants, affichage campus, LMS) et notifie les changements (email/push/Teams).</a:t>
            </a:r>
          </a:p>
          <a:p>
            <a:endParaRPr lang="fr-FR" sz="900" dirty="0">
              <a:solidFill>
                <a:schemeClr val="tx1"/>
              </a:solidFill>
            </a:endParaRPr>
          </a:p>
          <a:p>
            <a:endParaRPr lang="fr-FR" sz="900" dirty="0">
              <a:solidFill>
                <a:schemeClr val="tx1"/>
              </a:solidFill>
            </a:endParaRPr>
          </a:p>
          <a:p>
            <a:r>
              <a:rPr lang="fr-FR" sz="900" b="1" dirty="0">
                <a:solidFill>
                  <a:schemeClr val="tx1"/>
                </a:solidFill>
              </a:rPr>
              <a:t>Agent HUBI Publication &amp; </a:t>
            </a:r>
            <a:r>
              <a:rPr lang="fr-FR" sz="900" b="1" dirty="0" err="1">
                <a:solidFill>
                  <a:schemeClr val="tx1"/>
                </a:solidFill>
              </a:rPr>
              <a:t>Comms</a:t>
            </a:r>
            <a:endParaRPr lang="fr-FR" sz="900" b="1" dirty="0">
              <a:solidFill>
                <a:schemeClr val="tx1"/>
              </a:solidFill>
            </a:endParaRPr>
          </a:p>
        </p:txBody>
      </p:sp>
      <p:sp>
        <p:nvSpPr>
          <p:cNvPr id="8" name="Rectangle 7">
            <a:extLst>
              <a:ext uri="{FF2B5EF4-FFF2-40B4-BE49-F238E27FC236}">
                <a16:creationId xmlns:a16="http://schemas.microsoft.com/office/drawing/2014/main" id="{969C78B7-53BA-C3F3-3524-EBCAE2F2E303}"/>
              </a:ext>
            </a:extLst>
          </p:cNvPr>
          <p:cNvSpPr/>
          <p:nvPr/>
        </p:nvSpPr>
        <p:spPr>
          <a:xfrm>
            <a:off x="10110097" y="1714968"/>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11" name="Rectangle 10">
            <a:extLst>
              <a:ext uri="{FF2B5EF4-FFF2-40B4-BE49-F238E27FC236}">
                <a16:creationId xmlns:a16="http://schemas.microsoft.com/office/drawing/2014/main" id="{1F9973D6-59BA-C516-3C4A-1B76C85FAB78}"/>
              </a:ext>
            </a:extLst>
          </p:cNvPr>
          <p:cNvSpPr/>
          <p:nvPr/>
        </p:nvSpPr>
        <p:spPr>
          <a:xfrm>
            <a:off x="5699575" y="4266366"/>
            <a:ext cx="26495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a:t>7</a:t>
            </a:r>
            <a:endParaRPr lang="fr-FR" dirty="0"/>
          </a:p>
        </p:txBody>
      </p:sp>
      <p:sp>
        <p:nvSpPr>
          <p:cNvPr id="10" name="Rectangle 9">
            <a:extLst>
              <a:ext uri="{FF2B5EF4-FFF2-40B4-BE49-F238E27FC236}">
                <a16:creationId xmlns:a16="http://schemas.microsoft.com/office/drawing/2014/main" id="{C9D6D44E-8D59-C217-F0AF-79808BB2A4BC}"/>
              </a:ext>
            </a:extLst>
          </p:cNvPr>
          <p:cNvSpPr/>
          <p:nvPr/>
        </p:nvSpPr>
        <p:spPr>
          <a:xfrm>
            <a:off x="8112581" y="3855326"/>
            <a:ext cx="1005799" cy="11317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900" b="1">
                <a:solidFill>
                  <a:schemeClr val="bg1"/>
                </a:solidFill>
              </a:rPr>
              <a:t>Automation</a:t>
            </a:r>
            <a:endParaRPr lang="fr-FR"/>
          </a:p>
        </p:txBody>
      </p:sp>
      <p:pic>
        <p:nvPicPr>
          <p:cNvPr id="13" name="Image 12" descr="Une image contenant Graphique, clipart, Police, dessin humoristique&#10;&#10;Le contenu généré par l’IA peut être incorrect.">
            <a:extLst>
              <a:ext uri="{FF2B5EF4-FFF2-40B4-BE49-F238E27FC236}">
                <a16:creationId xmlns:a16="http://schemas.microsoft.com/office/drawing/2014/main" id="{92B4747C-592E-1059-A170-1CB605B6E25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69332" y="3703076"/>
            <a:ext cx="277040" cy="323792"/>
          </a:xfrm>
          <a:prstGeom prst="rect">
            <a:avLst/>
          </a:prstGeom>
          <a:noFill/>
        </p:spPr>
      </p:pic>
      <p:sp>
        <p:nvSpPr>
          <p:cNvPr id="14" name="Rectangle 13">
            <a:extLst>
              <a:ext uri="{FF2B5EF4-FFF2-40B4-BE49-F238E27FC236}">
                <a16:creationId xmlns:a16="http://schemas.microsoft.com/office/drawing/2014/main" id="{83D9FF9E-659D-A6D2-D7B9-2446069275E5}"/>
              </a:ext>
            </a:extLst>
          </p:cNvPr>
          <p:cNvSpPr/>
          <p:nvPr/>
        </p:nvSpPr>
        <p:spPr>
          <a:xfrm>
            <a:off x="5855518" y="6459630"/>
            <a:ext cx="1005799" cy="11317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900" b="1">
                <a:solidFill>
                  <a:schemeClr val="bg1"/>
                </a:solidFill>
              </a:rPr>
              <a:t>Automation</a:t>
            </a:r>
            <a:endParaRPr lang="fr-FR"/>
          </a:p>
        </p:txBody>
      </p:sp>
      <p:pic>
        <p:nvPicPr>
          <p:cNvPr id="15" name="Image 14" descr="Une image contenant Graphique, clipart, Police, dessin humoristique&#10;&#10;Le contenu généré par l’IA peut être incorrect.">
            <a:extLst>
              <a:ext uri="{FF2B5EF4-FFF2-40B4-BE49-F238E27FC236}">
                <a16:creationId xmlns:a16="http://schemas.microsoft.com/office/drawing/2014/main" id="{ED99082B-9BAF-D969-A930-49B63AA41874}"/>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12269" y="6307380"/>
            <a:ext cx="277040" cy="323792"/>
          </a:xfrm>
          <a:prstGeom prst="rect">
            <a:avLst/>
          </a:prstGeom>
          <a:noFill/>
        </p:spPr>
      </p:pic>
      <p:sp>
        <p:nvSpPr>
          <p:cNvPr id="9" name="Rectangle 8">
            <a:extLst>
              <a:ext uri="{FF2B5EF4-FFF2-40B4-BE49-F238E27FC236}">
                <a16:creationId xmlns:a16="http://schemas.microsoft.com/office/drawing/2014/main" id="{EEE895A2-EB4B-0F7C-9DBC-BB3B2DD02460}"/>
              </a:ext>
            </a:extLst>
          </p:cNvPr>
          <p:cNvSpPr/>
          <p:nvPr/>
        </p:nvSpPr>
        <p:spPr>
          <a:xfrm>
            <a:off x="8093290" y="6449983"/>
            <a:ext cx="1198710" cy="13246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Agent autonome</a:t>
            </a:r>
            <a:endParaRPr lang="fr-FR" sz="900">
              <a:solidFill>
                <a:srgbClr val="000000"/>
              </a:solidFill>
            </a:endParaRPr>
          </a:p>
        </p:txBody>
      </p:sp>
      <p:pic>
        <p:nvPicPr>
          <p:cNvPr id="12" name="Image 11" descr="Une image contenant Graphique, clipart, Police, dessin humoristique&#10;&#10;Le contenu généré par l’IA peut être incorrect.">
            <a:extLst>
              <a:ext uri="{FF2B5EF4-FFF2-40B4-BE49-F238E27FC236}">
                <a16:creationId xmlns:a16="http://schemas.microsoft.com/office/drawing/2014/main" id="{6C475A58-6320-A7F0-3ED6-3293F798622B}"/>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872876" y="6307379"/>
            <a:ext cx="277040" cy="323792"/>
          </a:xfrm>
          <a:prstGeom prst="rect">
            <a:avLst/>
          </a:prstGeom>
          <a:noFill/>
        </p:spPr>
      </p:pic>
      <p:sp>
        <p:nvSpPr>
          <p:cNvPr id="19" name="Rectangle 18">
            <a:extLst>
              <a:ext uri="{FF2B5EF4-FFF2-40B4-BE49-F238E27FC236}">
                <a16:creationId xmlns:a16="http://schemas.microsoft.com/office/drawing/2014/main" id="{0F877C98-5030-AF1E-3222-D7120A6CFFEA}"/>
              </a:ext>
            </a:extLst>
          </p:cNvPr>
          <p:cNvSpPr/>
          <p:nvPr/>
        </p:nvSpPr>
        <p:spPr>
          <a:xfrm>
            <a:off x="10263543" y="6449982"/>
            <a:ext cx="1198710" cy="13246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Agent autonome</a:t>
            </a:r>
            <a:endParaRPr lang="fr-FR" sz="900">
              <a:solidFill>
                <a:srgbClr val="000000"/>
              </a:solidFill>
            </a:endParaRPr>
          </a:p>
        </p:txBody>
      </p:sp>
      <p:pic>
        <p:nvPicPr>
          <p:cNvPr id="20" name="Image 19" descr="Une image contenant Graphique, clipart, Police, dessin humoristique&#10;&#10;Le contenu généré par l’IA peut être incorrect.">
            <a:extLst>
              <a:ext uri="{FF2B5EF4-FFF2-40B4-BE49-F238E27FC236}">
                <a16:creationId xmlns:a16="http://schemas.microsoft.com/office/drawing/2014/main" id="{E1AD223D-5CB4-C7FA-E981-F389AC4B144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043129" y="6307378"/>
            <a:ext cx="277040" cy="323792"/>
          </a:xfrm>
          <a:prstGeom prst="rect">
            <a:avLst/>
          </a:prstGeom>
          <a:noFill/>
        </p:spPr>
      </p:pic>
      <p:sp>
        <p:nvSpPr>
          <p:cNvPr id="21" name="Rectangle 20">
            <a:extLst>
              <a:ext uri="{FF2B5EF4-FFF2-40B4-BE49-F238E27FC236}">
                <a16:creationId xmlns:a16="http://schemas.microsoft.com/office/drawing/2014/main" id="{7DBC6049-0457-CD65-0CA3-DC45133ACE91}"/>
              </a:ext>
            </a:extLst>
          </p:cNvPr>
          <p:cNvSpPr/>
          <p:nvPr/>
        </p:nvSpPr>
        <p:spPr>
          <a:xfrm>
            <a:off x="3608100" y="3874616"/>
            <a:ext cx="1198710" cy="13246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Agent autonome</a:t>
            </a:r>
            <a:endParaRPr lang="fr-FR" sz="900">
              <a:solidFill>
                <a:srgbClr val="000000"/>
              </a:solidFill>
            </a:endParaRPr>
          </a:p>
        </p:txBody>
      </p:sp>
      <p:pic>
        <p:nvPicPr>
          <p:cNvPr id="22" name="Image 21" descr="Une image contenant Graphique, clipart, Police, dessin humoristique&#10;&#10;Le contenu généré par l’IA peut être incorrect.">
            <a:extLst>
              <a:ext uri="{FF2B5EF4-FFF2-40B4-BE49-F238E27FC236}">
                <a16:creationId xmlns:a16="http://schemas.microsoft.com/office/drawing/2014/main" id="{7FA461CF-8A41-1A09-58CA-78BB0BC0B166}"/>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387686" y="3732012"/>
            <a:ext cx="277040" cy="323792"/>
          </a:xfrm>
          <a:prstGeom prst="rect">
            <a:avLst/>
          </a:prstGeom>
          <a:noFill/>
        </p:spPr>
      </p:pic>
      <p:sp>
        <p:nvSpPr>
          <p:cNvPr id="23" name="Rectangle 22">
            <a:extLst>
              <a:ext uri="{FF2B5EF4-FFF2-40B4-BE49-F238E27FC236}">
                <a16:creationId xmlns:a16="http://schemas.microsoft.com/office/drawing/2014/main" id="{B77E7B8E-CFBC-2410-B4B9-5873E11609BD}"/>
              </a:ext>
            </a:extLst>
          </p:cNvPr>
          <p:cNvSpPr/>
          <p:nvPr/>
        </p:nvSpPr>
        <p:spPr>
          <a:xfrm>
            <a:off x="10282834" y="3903551"/>
            <a:ext cx="1198710" cy="13246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Agent autonome</a:t>
            </a:r>
            <a:endParaRPr lang="fr-FR" sz="900">
              <a:solidFill>
                <a:srgbClr val="000000"/>
              </a:solidFill>
            </a:endParaRPr>
          </a:p>
        </p:txBody>
      </p:sp>
      <p:pic>
        <p:nvPicPr>
          <p:cNvPr id="24" name="Image 23" descr="Une image contenant Graphique, clipart, Police, dessin humoristique&#10;&#10;Le contenu généré par l’IA peut être incorrect.">
            <a:extLst>
              <a:ext uri="{FF2B5EF4-FFF2-40B4-BE49-F238E27FC236}">
                <a16:creationId xmlns:a16="http://schemas.microsoft.com/office/drawing/2014/main" id="{9792C165-6A1B-D613-B006-10270616B1FC}"/>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062420" y="3760947"/>
            <a:ext cx="277040" cy="323792"/>
          </a:xfrm>
          <a:prstGeom prst="rect">
            <a:avLst/>
          </a:prstGeom>
          <a:noFill/>
        </p:spPr>
      </p:pic>
      <p:sp>
        <p:nvSpPr>
          <p:cNvPr id="25" name="Rectangle 24">
            <a:extLst>
              <a:ext uri="{FF2B5EF4-FFF2-40B4-BE49-F238E27FC236}">
                <a16:creationId xmlns:a16="http://schemas.microsoft.com/office/drawing/2014/main" id="{308D3869-5FFB-76E8-0234-81D79618CD20}"/>
              </a:ext>
            </a:extLst>
          </p:cNvPr>
          <p:cNvSpPr/>
          <p:nvPr/>
        </p:nvSpPr>
        <p:spPr>
          <a:xfrm>
            <a:off x="3540581" y="6449984"/>
            <a:ext cx="1005799" cy="113177"/>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900" b="1">
                <a:solidFill>
                  <a:schemeClr val="bg1"/>
                </a:solidFill>
              </a:rPr>
              <a:t>Automation</a:t>
            </a:r>
            <a:endParaRPr lang="fr-FR"/>
          </a:p>
        </p:txBody>
      </p:sp>
      <p:pic>
        <p:nvPicPr>
          <p:cNvPr id="26" name="Image 25" descr="Une image contenant Graphique, clipart, Police, dessin humoristique&#10;&#10;Le contenu généré par l’IA peut être incorrect.">
            <a:extLst>
              <a:ext uri="{FF2B5EF4-FFF2-40B4-BE49-F238E27FC236}">
                <a16:creationId xmlns:a16="http://schemas.microsoft.com/office/drawing/2014/main" id="{E709CFE2-9E86-41E4-3383-EEC39F03EFA0}"/>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397332" y="6297734"/>
            <a:ext cx="277040" cy="323792"/>
          </a:xfrm>
          <a:prstGeom prst="rect">
            <a:avLst/>
          </a:prstGeom>
          <a:noFill/>
        </p:spPr>
      </p:pic>
    </p:spTree>
    <p:extLst>
      <p:ext uri="{BB962C8B-B14F-4D97-AF65-F5344CB8AC3E}">
        <p14:creationId xmlns:p14="http://schemas.microsoft.com/office/powerpoint/2010/main" val="3529720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34871</TotalTime>
  <Words>581</Words>
  <Application>Microsoft Office PowerPoint</Application>
  <PresentationFormat>Grand écran</PresentationFormat>
  <Paragraphs>101</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Aptos</vt:lpstr>
      <vt:lpstr>Aptos Display</vt:lpstr>
      <vt:lpstr>Arial</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Keltoum Penot</dc:creator>
  <cp:lastModifiedBy>Keltoum Penot</cp:lastModifiedBy>
  <cp:revision>839</cp:revision>
  <dcterms:created xsi:type="dcterms:W3CDTF">2026-02-27T09:02:55Z</dcterms:created>
  <dcterms:modified xsi:type="dcterms:W3CDTF">2026-05-05T10:17:37Z</dcterms:modified>
</cp:coreProperties>
</file>