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C88DF-7AAD-43BC-FA66-6B5FC923221C}" v="639" dt="2026-05-05T10:13:10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70" d="100"/>
          <a:sy n="70" d="100"/>
        </p:scale>
        <p:origin x="3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9E49D-705E-B517-868F-1CE454A6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88AC667-3DBE-0249-0A01-1E854CD14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607A13A-2B0A-8C95-B268-ECD78AAF9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71EAED-D189-ACA4-2D3E-9FA66F185C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81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7BFF5-BFA1-A9AC-5A38-C8403E48B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19E43FA-B252-9B51-B2EF-71D795FFA1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19777AEE-2C4C-CCFE-8A43-E2A034494F4B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3FE3CC76-B29F-5072-E5B6-FB7AC53C7ABE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le support aux étudiants</a:t>
            </a:r>
          </a:p>
          <a:p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Fournir aux étudiants des réponses immédiates et fiables sur la vie académique et administrative (inscriptions, scolarité, services campus) 24/7. Réduire les sollicitations des services et améliorer l’expérience étudiante grâce à un agent HUBI conversationnel connecté aux référentiels et procédures internes.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BBB811F7-6662-9EC7-0F2D-4C912A48D406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Accès au support étudiant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L’étudiant pose une question via le portail, l’app campus ou le site (</a:t>
            </a:r>
            <a:r>
              <a:rPr lang="fr-FR" sz="900" dirty="0" err="1">
                <a:solidFill>
                  <a:schemeClr val="tx1"/>
                </a:solidFill>
              </a:rPr>
              <a:t>chatbot</a:t>
            </a:r>
            <a:r>
              <a:rPr lang="fr-FR" sz="900" dirty="0">
                <a:solidFill>
                  <a:schemeClr val="tx1"/>
                </a:solidFill>
              </a:rPr>
              <a:t>). 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Student</a:t>
            </a:r>
            <a:r>
              <a:rPr lang="fr-FR" sz="900" b="1" dirty="0">
                <a:solidFill>
                  <a:schemeClr val="tx1"/>
                </a:solidFill>
              </a:rPr>
              <a:t> Assist</a:t>
            </a: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920BAD6-37FA-BF16-5525-73F3A2DDEE57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D731526-397B-3830-BDF5-60B42AEC9A49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Recherche de réponse dans les référentiels &amp; FAQ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interroge la base de connaissances (FAQ, procédures, règlements, calendrier, contacts) et récupère l’information la plus pertinente.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Knowledge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329CF6B-78BC-2B66-087E-18729BAFB55B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740DBBD6-AC89-AC00-C222-938814FECA32}"/>
              </a:ext>
            </a:extLst>
          </p:cNvPr>
          <p:cNvSpPr/>
          <p:nvPr/>
        </p:nvSpPr>
        <p:spPr>
          <a:xfrm>
            <a:off x="7851277" y="1625484"/>
            <a:ext cx="2089801" cy="24118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Génération de réponse</a:t>
            </a: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reformule l’information en réponse claire, contextualisée (campus, formation, échéance) et actionnable (lien, démarche, contact).</a:t>
            </a: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Response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90D7056A-2D87-A2C5-A826-86ACEABF551D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E8D6E16-24D8-866B-8348-DB6FFF0542F1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Escalade vers service humain si nécessaire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Si la question est complexe ou non couverte, HUBI crée un ticket, transmet le contexte et oriente vers le bon service (scolarité, international, bourses…).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Handoff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C5CE889-C3D5-ACBD-F2A1-21CF81B14AB8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9E497A6E-3553-D828-86A2-75E800C291DC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Apprentissage &amp; enrichissement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analyse les questions fréquentes non couvertes, propose de nouvelles entrées FAQ et suggère mises à jour aux services.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Knowledge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Improve</a:t>
            </a:r>
            <a:endParaRPr lang="fr-FR" sz="900" dirty="0" err="1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EF771BDB-9884-BC1A-E9BD-C44F101943E7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79ECFDDB-DF5A-9949-3BE8-4F062BE99EE2}"/>
              </a:ext>
            </a:extLst>
          </p:cNvPr>
          <p:cNvSpPr/>
          <p:nvPr/>
        </p:nvSpPr>
        <p:spPr>
          <a:xfrm>
            <a:off x="-96324" y="-21709"/>
            <a:ext cx="3014255" cy="7062589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A65B2AA4-1500-F496-77EF-6A6DFC353299}"/>
              </a:ext>
            </a:extLst>
          </p:cNvPr>
          <p:cNvSpPr txBox="1"/>
          <p:nvPr/>
        </p:nvSpPr>
        <p:spPr>
          <a:xfrm>
            <a:off x="-6737" y="924350"/>
            <a:ext cx="2857064" cy="2021066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r>
              <a:rPr lang="fr-FR" sz="1000" dirty="0"/>
              <a:t>• 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Répondre 24/7 aux questions administratives étudiantes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Réduire les sollicitations des services scolarité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Améliorer l’autonomie et l’expérience étudiant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Maintenir une FAQ fiable et à jour</a:t>
            </a: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EF4E567B-D0EE-1FEA-6CFA-9588AF834C23}"/>
              </a:ext>
            </a:extLst>
          </p:cNvPr>
          <p:cNvSpPr txBox="1"/>
          <p:nvPr/>
        </p:nvSpPr>
        <p:spPr>
          <a:xfrm>
            <a:off x="-29862" y="3261814"/>
            <a:ext cx="2822715" cy="17953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</a:p>
          <a:p>
            <a:endParaRPr lang="fr-FR" sz="1200" dirty="0">
              <a:solidFill>
                <a:srgbClr val="5EFBED"/>
              </a:solidFill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Taux de résolution au premier contact (</a:t>
            </a:r>
            <a:r>
              <a:rPr lang="fr-FR" sz="1000" dirty="0" err="1">
                <a:solidFill>
                  <a:schemeClr val="bg1"/>
                </a:solidFill>
              </a:rPr>
              <a:t>chatbot</a:t>
            </a:r>
            <a:r>
              <a:rPr lang="fr-FR" sz="1000" dirty="0">
                <a:solidFill>
                  <a:schemeClr val="bg1"/>
                </a:solidFill>
              </a:rPr>
              <a:t>)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Volume de tickets administratifs étudiants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 Temps moyen de réponse support étudiant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Satisfaction étudiants (support)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Couverture de la FAQ (% questions traitées)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596FAE38-47AD-F392-09E5-7CE33B25B89A}"/>
              </a:ext>
            </a:extLst>
          </p:cNvPr>
          <p:cNvSpPr/>
          <p:nvPr/>
        </p:nvSpPr>
        <p:spPr>
          <a:xfrm>
            <a:off x="49149" y="112927"/>
            <a:ext cx="2036178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Education</a:t>
            </a: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69235E4-CC45-E27F-C2E7-D0ACF6C74A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81252AA-2EF0-6E2C-9D06-4C4861AC4CDA}"/>
              </a:ext>
            </a:extLst>
          </p:cNvPr>
          <p:cNvSpPr/>
          <p:nvPr/>
        </p:nvSpPr>
        <p:spPr>
          <a:xfrm>
            <a:off x="3594158" y="3807272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 Agent IA</a:t>
            </a:r>
          </a:p>
        </p:txBody>
      </p:sp>
      <p:pic>
        <p:nvPicPr>
          <p:cNvPr id="3" name="Image 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C018CFD-9CF8-727C-A57E-6AD846040A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67651" y="3700195"/>
            <a:ext cx="262889" cy="305919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FC4574A-4E66-7628-CCB6-EF9B5B1A807A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Exécution d’actions simples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Si la demande implique une action (télécharger certificat, lien inscription, prise de RDV, contact service), HUBI déclenche directement l’opération ou fournit l’accès</a:t>
            </a: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Student</a:t>
            </a:r>
            <a:r>
              <a:rPr lang="fr-FR" sz="900" b="1" dirty="0">
                <a:solidFill>
                  <a:schemeClr val="tx1"/>
                </a:solidFill>
              </a:rPr>
              <a:t> Service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0C5B6B-DEA2-EE63-A2E6-286444B4DEF7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Suivi de satisfaction &amp; qualité </a:t>
            </a:r>
            <a:r>
              <a:rPr lang="fr-FR" sz="1050" b="1" dirty="0">
                <a:solidFill>
                  <a:schemeClr val="tx1"/>
                </a:solidFill>
              </a:rPr>
              <a:t>des réponses</a:t>
            </a:r>
            <a:endParaRPr lang="fr-FR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Après interaction, HUBI collecte feedback étudiant (utile/non utile) et mesure la qualité et le taux de résolution.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rgbClr val="5EFBED"/>
                </a:solidFill>
              </a:rPr>
              <a:t>Agent HUBI BI</a:t>
            </a:r>
            <a:endParaRPr lang="fr-FR" sz="900" b="1">
              <a:solidFill>
                <a:srgbClr val="5EFBED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96235C-6A7B-3187-3B1D-19AA2306FA0F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306446-21C1-EE31-C873-9968B494AA5B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00D3D-B279-BF15-F988-9D34375D09D6}"/>
              </a:ext>
            </a:extLst>
          </p:cNvPr>
          <p:cNvSpPr/>
          <p:nvPr/>
        </p:nvSpPr>
        <p:spPr>
          <a:xfrm>
            <a:off x="5851221" y="3826563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 Agent IA</a:t>
            </a:r>
          </a:p>
        </p:txBody>
      </p:sp>
      <p:pic>
        <p:nvPicPr>
          <p:cNvPr id="14" name="Image 1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C1131B5-8740-9D55-5707-2651D8444E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24714" y="3709840"/>
            <a:ext cx="262889" cy="30591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4FD3ABA-087A-9946-4E37-B67B027E50D3}"/>
              </a:ext>
            </a:extLst>
          </p:cNvPr>
          <p:cNvSpPr/>
          <p:nvPr/>
        </p:nvSpPr>
        <p:spPr>
          <a:xfrm>
            <a:off x="8079347" y="3797625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 Agent IA</a:t>
            </a:r>
          </a:p>
        </p:txBody>
      </p:sp>
      <p:pic>
        <p:nvPicPr>
          <p:cNvPr id="16" name="Image 15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6B25B27-4AB0-CFCA-1BBE-6730A62647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52840" y="3690548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36E0F18-E777-3500-E1BC-245D652587FE}"/>
              </a:ext>
            </a:extLst>
          </p:cNvPr>
          <p:cNvSpPr/>
          <p:nvPr/>
        </p:nvSpPr>
        <p:spPr>
          <a:xfrm>
            <a:off x="10191727" y="3797626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 </a:t>
            </a:r>
          </a:p>
        </p:txBody>
      </p:sp>
      <p:pic>
        <p:nvPicPr>
          <p:cNvPr id="18" name="Image 1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CCA8CD9-F8E6-EB1A-6700-DA76E7268A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65220" y="3680903"/>
            <a:ext cx="262889" cy="305919"/>
          </a:xfrm>
          <a:prstGeom prst="rect">
            <a:avLst/>
          </a:prstGeom>
          <a:noFill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C54C584B-D923-2A4D-0B40-4469C62AA9FA}"/>
              </a:ext>
            </a:extLst>
          </p:cNvPr>
          <p:cNvSpPr/>
          <p:nvPr/>
        </p:nvSpPr>
        <p:spPr>
          <a:xfrm>
            <a:off x="5783701" y="6382638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 </a:t>
            </a:r>
          </a:p>
        </p:txBody>
      </p:sp>
      <p:pic>
        <p:nvPicPr>
          <p:cNvPr id="20" name="Image 1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10573C0-2CFD-529E-792F-393AFADA5A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57194" y="6265915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D59DC2B-3613-2A5B-369B-6B60572413DD}"/>
              </a:ext>
            </a:extLst>
          </p:cNvPr>
          <p:cNvSpPr/>
          <p:nvPr/>
        </p:nvSpPr>
        <p:spPr>
          <a:xfrm>
            <a:off x="10259245" y="6372992"/>
            <a:ext cx="1092609" cy="1324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 </a:t>
            </a:r>
          </a:p>
        </p:txBody>
      </p:sp>
      <p:pic>
        <p:nvPicPr>
          <p:cNvPr id="22" name="Image 2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94CFC69-79A4-D614-1916-F141827296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23092" y="6256269"/>
            <a:ext cx="262889" cy="305919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F4E88AB-2D3F-9B7D-4CCA-85DEAAF88C4F}"/>
              </a:ext>
            </a:extLst>
          </p:cNvPr>
          <p:cNvSpPr/>
          <p:nvPr/>
        </p:nvSpPr>
        <p:spPr>
          <a:xfrm>
            <a:off x="8060055" y="644051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Agent autonome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4" name="Image 2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89C1696-E5DB-1435-C96E-0D6F7483CB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23902" y="6323788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32799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368</Words>
  <Application>Microsoft Office PowerPoint</Application>
  <PresentationFormat>Grand écran</PresentationFormat>
  <Paragraphs>111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839</cp:revision>
  <dcterms:created xsi:type="dcterms:W3CDTF">2026-02-27T09:02:55Z</dcterms:created>
  <dcterms:modified xsi:type="dcterms:W3CDTF">2026-05-05T10:18:13Z</dcterms:modified>
</cp:coreProperties>
</file>