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99"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1229"/>
    <a:srgbClr val="5EFBED"/>
    <a:srgbClr val="071A3B"/>
    <a:srgbClr val="0FDE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91903B-7683-773F-7976-39F9C28E7C88}" v="1351" dt="2026-05-11T12:46:32.8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1" autoAdjust="0"/>
    <p:restoredTop sz="94039" autoAdjust="0"/>
  </p:normalViewPr>
  <p:slideViewPr>
    <p:cSldViewPr snapToGrid="0">
      <p:cViewPr varScale="1">
        <p:scale>
          <a:sx n="42" d="100"/>
          <a:sy n="42" d="100"/>
        </p:scale>
        <p:origin x="56" y="6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B96B52-5933-4B3E-A738-ED6853C06048}" type="datetimeFigureOut">
              <a:rPr lang="fr-FR" smtClean="0"/>
              <a:t>11/05/2026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105DA4-43A5-425D-B26F-E2603D73ED45}" type="slidenum">
              <a:rPr lang="fr-FR" smtClean="0"/>
              <a:t>‹N°›</a:t>
            </a:fld>
            <a:endParaRPr lang="fr-FR"/>
          </a:p>
        </p:txBody>
      </p:sp>
    </p:spTree>
    <p:extLst>
      <p:ext uri="{BB962C8B-B14F-4D97-AF65-F5344CB8AC3E}">
        <p14:creationId xmlns:p14="http://schemas.microsoft.com/office/powerpoint/2010/main" val="3043971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1CF055-BE52-886B-B055-5FC07F6CB17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38EF178-DF66-360B-B181-40BD2D51538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3EB016E-AEFB-213F-0414-4280C7E0FFCD}"/>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CB6C3AC8-E358-1A28-BF0A-E5430D6A7C6E}"/>
              </a:ext>
            </a:extLst>
          </p:cNvPr>
          <p:cNvSpPr>
            <a:spLocks noGrp="1"/>
          </p:cNvSpPr>
          <p:nvPr>
            <p:ph type="sldNum" sz="quarter" idx="5"/>
          </p:nvPr>
        </p:nvSpPr>
        <p:spPr/>
        <p:txBody>
          <a:bodyPr/>
          <a:lstStyle/>
          <a:p>
            <a:fld id="{A1105DA4-43A5-425D-B26F-E2603D73ED45}" type="slidenum">
              <a:rPr lang="fr-FR" smtClean="0"/>
              <a:t>1</a:t>
            </a:fld>
            <a:endParaRPr lang="fr-FR"/>
          </a:p>
        </p:txBody>
      </p:sp>
    </p:spTree>
    <p:extLst>
      <p:ext uri="{BB962C8B-B14F-4D97-AF65-F5344CB8AC3E}">
        <p14:creationId xmlns:p14="http://schemas.microsoft.com/office/powerpoint/2010/main" val="40906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2613DA-2877-25C3-6390-3072529173F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A9B1BE5-DE0F-A7A9-367E-D3F277AA51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383BD95-C75E-D748-06C6-56895559015B}"/>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AA5D0C4B-DF1B-50E1-EBB3-2711FBFC4F6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4F72B94-A586-4711-92BF-7D5D3AC1BD84}"/>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1865890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398C40-A0C2-5DCB-0787-037AD64E1A5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FF3204E-DDB6-C3EC-3E26-96027E2E700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EEFA5B0-9007-33A0-9201-231F5457BC06}"/>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44BE8E61-16F7-5C18-97FD-4A58F06D86B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B99A54A-B867-06F9-38F8-7C68352FC1B6}"/>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357739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C6E0DB0-CE31-E3BA-6AAE-0D63466D150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0EEA3EAE-362F-C4D8-5E7A-76EDA1ED990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1658360-01C6-E873-498F-579744607201}"/>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F159F578-938A-8331-0B2D-C9F6126A0DD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8145292-EFD3-7149-EF13-09E531D0874A}"/>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4227850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AAC67-32FB-D83C-17A4-95702188DF7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4981DFD-CEB2-C800-5B13-5E8F0DD2C58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CE880DD-480B-9888-DE8F-183DFC5D135D}"/>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BA263BFD-BDFB-48FB-C62F-24F8A4F1275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811A842-8A4D-72DF-23D3-5CA0C9786EE3}"/>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77125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AD156F-F449-A67F-27A3-AAF4569978C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D081527-C8DA-CD5C-1BC5-EA86B448026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8A4CBBA-933C-54F1-8D5B-ACC38A9CAD9D}"/>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7C79CAAA-BB65-474D-DA13-601A3C7D332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E7521D8-1A77-8FFE-30B9-4DB97AC95732}"/>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622455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B84B41-77E9-292B-30E6-C6CEFA4E837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B60DF59-CE12-B796-A5F4-0C12141057E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3336741-73B7-01D7-A22E-AF6F4CBE280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5659E68-DC4C-20B9-B167-EE31B1B1B125}"/>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6" name="Espace réservé du pied de page 5">
            <a:extLst>
              <a:ext uri="{FF2B5EF4-FFF2-40B4-BE49-F238E27FC236}">
                <a16:creationId xmlns:a16="http://schemas.microsoft.com/office/drawing/2014/main" id="{20332E88-950F-E123-58BC-5886322918E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E6FA847-05B6-5890-CEE5-BB671F36F574}"/>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304404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A468FC-A187-04AE-E676-B5977167F64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7FA6FA3-D107-035A-07FF-4F65DEB726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AD7CB08-6EE0-3AAE-582C-F1070EE7BAA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13F61AF-610A-77B9-395D-601B4BC40F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DBD4BDD-6140-9600-42A0-4A481260274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A70A396-9954-688A-A3AA-4FC822B95FA3}"/>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8" name="Espace réservé du pied de page 7">
            <a:extLst>
              <a:ext uri="{FF2B5EF4-FFF2-40B4-BE49-F238E27FC236}">
                <a16:creationId xmlns:a16="http://schemas.microsoft.com/office/drawing/2014/main" id="{550FA795-1280-F23E-4415-FE0E863B79B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AB421DB-81A3-AEC0-ED9E-939C6C45BE24}"/>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3337564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950E59-D428-CC4A-9A7A-8E2E1A51AB40}"/>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9369730-83FE-CDF0-FFED-994BBD6688D7}"/>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4" name="Espace réservé du pied de page 3">
            <a:extLst>
              <a:ext uri="{FF2B5EF4-FFF2-40B4-BE49-F238E27FC236}">
                <a16:creationId xmlns:a16="http://schemas.microsoft.com/office/drawing/2014/main" id="{C3743BE7-376A-4A17-D34C-FF1AC1A937D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C9B41F6-6A2B-01F0-E8F4-5F7B793608F3}"/>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430451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7823C85-7452-B674-5E13-DFB1BA17CD00}"/>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3" name="Espace réservé du pied de page 2">
            <a:extLst>
              <a:ext uri="{FF2B5EF4-FFF2-40B4-BE49-F238E27FC236}">
                <a16:creationId xmlns:a16="http://schemas.microsoft.com/office/drawing/2014/main" id="{B91C75EB-AE70-FF34-7953-DB3534DA61A0}"/>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7D7FD03-F86D-C434-14C3-B9A3A6A33FFE}"/>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475387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87C378-4FA1-8BA6-F0CF-F83B4A7CFFB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248DCA8-2F7A-D483-4F7B-EF629033A2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AA208A0-D934-B95A-A20C-3ED6F8345F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CA2DB46-5AE7-35CE-B3B2-729877D11445}"/>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6" name="Espace réservé du pied de page 5">
            <a:extLst>
              <a:ext uri="{FF2B5EF4-FFF2-40B4-BE49-F238E27FC236}">
                <a16:creationId xmlns:a16="http://schemas.microsoft.com/office/drawing/2014/main" id="{1187453B-3C5A-C28F-06B4-782C419F215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0349316-176A-4A81-3097-D34959D51BF9}"/>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876785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CFCE10-865A-EFCC-CC42-6469806F9A0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9DCE1DF-1C6D-99BD-0A99-A7256FE6F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7168D05-5B3A-3C34-3CD2-CBC84C41D3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EBB4919-3D14-B515-AB4C-9BDAD3796779}"/>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6" name="Espace réservé du pied de page 5">
            <a:extLst>
              <a:ext uri="{FF2B5EF4-FFF2-40B4-BE49-F238E27FC236}">
                <a16:creationId xmlns:a16="http://schemas.microsoft.com/office/drawing/2014/main" id="{890F02DC-4F86-A2C5-7BC8-9400F75D875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7724E2D-A885-9329-0A6C-7DAAD5ADF690}"/>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029038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5C897E2-9CD6-B393-E95E-0CC3B77A3D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DD25A39-2F97-468A-29A1-1E8B62719F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E83E63E-44C3-2259-AEC7-D43C3054BF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145B1568-F367-28BB-32AF-13C172E790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3930659-BE54-9C8B-7B3E-74D1C8E6AB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C1810F9-7AAD-432A-84F4-0B4D200970FB}" type="slidenum">
              <a:rPr lang="fr-FR" smtClean="0"/>
              <a:t>‹N°›</a:t>
            </a:fld>
            <a:endParaRPr lang="fr-FR"/>
          </a:p>
        </p:txBody>
      </p:sp>
    </p:spTree>
    <p:extLst>
      <p:ext uri="{BB962C8B-B14F-4D97-AF65-F5344CB8AC3E}">
        <p14:creationId xmlns:p14="http://schemas.microsoft.com/office/powerpoint/2010/main" val="2842065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0B44F-0271-E0E7-EA11-8A6D9AD3B1E0}"/>
            </a:ext>
          </a:extLst>
        </p:cNvPr>
        <p:cNvGrpSpPr/>
        <p:nvPr/>
      </p:nvGrpSpPr>
      <p:grpSpPr>
        <a:xfrm>
          <a:off x="0" y="0"/>
          <a:ext cx="0" cy="0"/>
          <a:chOff x="0" y="0"/>
          <a:chExt cx="0" cy="0"/>
        </a:xfrm>
      </p:grpSpPr>
      <p:pic>
        <p:nvPicPr>
          <p:cNvPr id="164" name="Image 163" descr="Une image contenant Graphique, clipart, Police, dessin humoristique&#10;&#10;Le contenu généré par l’IA peut être incorrect.">
            <a:extLst>
              <a:ext uri="{FF2B5EF4-FFF2-40B4-BE49-F238E27FC236}">
                <a16:creationId xmlns:a16="http://schemas.microsoft.com/office/drawing/2014/main" id="{A920DA00-211E-9611-574D-AECA9F659E3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39787" y="6328183"/>
            <a:ext cx="1130918" cy="510988"/>
          </a:xfrm>
          <a:prstGeom prst="rect">
            <a:avLst/>
          </a:prstGeom>
          <a:noFill/>
        </p:spPr>
      </p:pic>
      <p:sp>
        <p:nvSpPr>
          <p:cNvPr id="168" name="Rectangle 167">
            <a:extLst>
              <a:ext uri="{FF2B5EF4-FFF2-40B4-BE49-F238E27FC236}">
                <a16:creationId xmlns:a16="http://schemas.microsoft.com/office/drawing/2014/main" id="{825BB358-2652-253D-1E98-7EE4168D54D3}"/>
              </a:ext>
            </a:extLst>
          </p:cNvPr>
          <p:cNvSpPr/>
          <p:nvPr/>
        </p:nvSpPr>
        <p:spPr>
          <a:xfrm>
            <a:off x="2343290" y="-21708"/>
            <a:ext cx="9848710" cy="6886210"/>
          </a:xfrm>
          <a:prstGeom prst="rect">
            <a:avLst/>
          </a:prstGeom>
          <a:solidFill>
            <a:schemeClr val="bg1">
              <a:lumMod val="95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9" name="Rectangle 168">
            <a:extLst>
              <a:ext uri="{FF2B5EF4-FFF2-40B4-BE49-F238E27FC236}">
                <a16:creationId xmlns:a16="http://schemas.microsoft.com/office/drawing/2014/main" id="{34FD80EE-92B3-C844-B4A4-C91AB8341CD7}"/>
              </a:ext>
            </a:extLst>
          </p:cNvPr>
          <p:cNvSpPr/>
          <p:nvPr/>
        </p:nvSpPr>
        <p:spPr>
          <a:xfrm>
            <a:off x="3268010" y="198201"/>
            <a:ext cx="8418021" cy="126953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800" b="1" dirty="0">
                <a:solidFill>
                  <a:schemeClr val="tx1"/>
                </a:solidFill>
              </a:rPr>
              <a:t>Automatiser l’organisation du Secret Santa</a:t>
            </a:r>
          </a:p>
          <a:p>
            <a:r>
              <a:rPr lang="fr-FR" sz="1100" dirty="0">
                <a:solidFill>
                  <a:schemeClr val="tx1"/>
                </a:solidFill>
              </a:rPr>
              <a:t>Simplifier l’organisation du Secret Santa en automatisant l’inscription des participants, le tirage aléatoire et la communication tout en respectant les contraintes (équipes, anonymat, exclusions). HUBI gère l’événement de bout en bout sans intervention manuelle.</a:t>
            </a:r>
          </a:p>
        </p:txBody>
      </p:sp>
      <p:sp>
        <p:nvSpPr>
          <p:cNvPr id="170" name="Rectangle 169">
            <a:extLst>
              <a:ext uri="{FF2B5EF4-FFF2-40B4-BE49-F238E27FC236}">
                <a16:creationId xmlns:a16="http://schemas.microsoft.com/office/drawing/2014/main" id="{BEA50F60-8CD7-B0DA-17F0-9B40AFB7CA01}"/>
              </a:ext>
            </a:extLst>
          </p:cNvPr>
          <p:cNvSpPr/>
          <p:nvPr/>
        </p:nvSpPr>
        <p:spPr>
          <a:xfrm>
            <a:off x="3352644" y="1657455"/>
            <a:ext cx="2172206" cy="2422873"/>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r>
              <a:rPr lang="fr-FR" sz="1050" b="1" dirty="0">
                <a:solidFill>
                  <a:schemeClr val="tx1"/>
                </a:solidFill>
              </a:rPr>
              <a:t>Lancement de l’événement</a:t>
            </a:r>
          </a:p>
          <a:p>
            <a:pPr algn="ctr"/>
            <a:endParaRPr lang="fr-FR" sz="1050" b="1" dirty="0">
              <a:solidFill>
                <a:schemeClr val="tx1"/>
              </a:solidFill>
            </a:endParaRPr>
          </a:p>
          <a:p>
            <a:pPr algn="ctr"/>
            <a:endParaRPr lang="fr-FR" sz="900" dirty="0">
              <a:solidFill>
                <a:schemeClr val="tx1"/>
              </a:solidFill>
            </a:endParaRPr>
          </a:p>
          <a:p>
            <a:r>
              <a:rPr lang="fr-FR" sz="900" dirty="0">
                <a:solidFill>
                  <a:schemeClr val="tx1"/>
                </a:solidFill>
              </a:rPr>
              <a:t>Un RH ou manager déclenche l’événement Secret Santa depuis le portail interne et définit les règles (budget, date, participants, exclusions).</a:t>
            </a:r>
            <a:br>
              <a:rPr lang="fr-FR" sz="900" dirty="0">
                <a:solidFill>
                  <a:schemeClr val="tx1"/>
                </a:solidFill>
              </a:rPr>
            </a:br>
            <a:r>
              <a:rPr lang="fr-FR" sz="900" dirty="0">
                <a:solidFill>
                  <a:schemeClr val="tx1"/>
                </a:solidFill>
              </a:rPr>
              <a:t>Bénéfice : Mise en place rapide sans organisation manuelle. </a:t>
            </a:r>
          </a:p>
          <a:p>
            <a:endParaRPr lang="fr-FR" sz="900" dirty="0">
              <a:solidFill>
                <a:schemeClr val="tx1"/>
              </a:solidFill>
            </a:endParaRPr>
          </a:p>
          <a:p>
            <a:endParaRPr lang="fr-FR" sz="900" b="1" dirty="0">
              <a:solidFill>
                <a:schemeClr val="tx1"/>
              </a:solidFill>
            </a:endParaRPr>
          </a:p>
          <a:p>
            <a:r>
              <a:rPr lang="fr-FR" sz="900" b="1" dirty="0">
                <a:solidFill>
                  <a:schemeClr val="tx1"/>
                </a:solidFill>
              </a:rPr>
              <a:t>Agent HUBI Event Setup</a:t>
            </a:r>
          </a:p>
          <a:p>
            <a:endParaRPr lang="fr-FR" sz="900" b="1" dirty="0">
              <a:solidFill>
                <a:srgbClr val="5EFBED"/>
              </a:solidFill>
            </a:endParaRPr>
          </a:p>
          <a:p>
            <a:endParaRPr lang="fr-FR" sz="900" b="1" dirty="0">
              <a:solidFill>
                <a:srgbClr val="5EFBED"/>
              </a:solidFill>
            </a:endParaRPr>
          </a:p>
          <a:p>
            <a:endParaRPr lang="fr-FR" sz="900" dirty="0">
              <a:solidFill>
                <a:sysClr val="windowText" lastClr="000000"/>
              </a:solidFill>
            </a:endParaRPr>
          </a:p>
          <a:p>
            <a:endParaRPr lang="fr-FR" sz="900" dirty="0">
              <a:solidFill>
                <a:sysClr val="windowText" lastClr="000000"/>
              </a:solidFill>
            </a:endParaRPr>
          </a:p>
        </p:txBody>
      </p:sp>
      <p:sp>
        <p:nvSpPr>
          <p:cNvPr id="171" name="Rectangle 170">
            <a:extLst>
              <a:ext uri="{FF2B5EF4-FFF2-40B4-BE49-F238E27FC236}">
                <a16:creationId xmlns:a16="http://schemas.microsoft.com/office/drawing/2014/main" id="{7D0B7FA2-FB99-3DB4-88AD-E833C43E7ED5}"/>
              </a:ext>
            </a:extLst>
          </p:cNvPr>
          <p:cNvSpPr/>
          <p:nvPr/>
        </p:nvSpPr>
        <p:spPr>
          <a:xfrm>
            <a:off x="3464761" y="1724473"/>
            <a:ext cx="262889" cy="278487"/>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1</a:t>
            </a:r>
          </a:p>
        </p:txBody>
      </p:sp>
      <p:sp>
        <p:nvSpPr>
          <p:cNvPr id="172" name="Rectangle 171">
            <a:extLst>
              <a:ext uri="{FF2B5EF4-FFF2-40B4-BE49-F238E27FC236}">
                <a16:creationId xmlns:a16="http://schemas.microsoft.com/office/drawing/2014/main" id="{A07C4456-A73D-5EDA-BF47-8F8F2A479E67}"/>
              </a:ext>
            </a:extLst>
          </p:cNvPr>
          <p:cNvSpPr/>
          <p:nvPr/>
        </p:nvSpPr>
        <p:spPr>
          <a:xfrm>
            <a:off x="5605410" y="1635743"/>
            <a:ext cx="2165307" cy="2446124"/>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r>
              <a:rPr lang="fr-FR" sz="1050" b="1" dirty="0">
                <a:solidFill>
                  <a:schemeClr val="tx1"/>
                </a:solidFill>
              </a:rPr>
              <a:t>Collecte des participants</a:t>
            </a:r>
          </a:p>
          <a:p>
            <a:pPr algn="ctr"/>
            <a:endParaRPr lang="fr-FR" sz="1050" dirty="0">
              <a:solidFill>
                <a:schemeClr val="tx1"/>
              </a:solidFill>
            </a:endParaRPr>
          </a:p>
          <a:p>
            <a:pPr algn="ctr"/>
            <a:endParaRPr lang="fr-FR" sz="900" dirty="0">
              <a:solidFill>
                <a:schemeClr val="tx1"/>
              </a:solidFill>
            </a:endParaRPr>
          </a:p>
          <a:p>
            <a:r>
              <a:rPr lang="fr-FR" sz="900" dirty="0">
                <a:solidFill>
                  <a:schemeClr val="tx1"/>
                </a:solidFill>
              </a:rPr>
              <a:t>HUBI invite automatiquement les employés à s’inscrire via email ou Teams et met à jour la liste en temps réel.</a:t>
            </a:r>
            <a:br>
              <a:rPr lang="fr-FR" sz="900" dirty="0">
                <a:solidFill>
                  <a:schemeClr val="tx1"/>
                </a:solidFill>
              </a:rPr>
            </a:br>
            <a:r>
              <a:rPr lang="fr-FR" sz="900" dirty="0">
                <a:solidFill>
                  <a:schemeClr val="tx1"/>
                </a:solidFill>
              </a:rPr>
              <a:t>Bénéfice : Participation centralisée et à jour.</a:t>
            </a:r>
          </a:p>
          <a:p>
            <a:endParaRPr lang="fr-FR" sz="900" dirty="0">
              <a:solidFill>
                <a:schemeClr val="tx1"/>
              </a:solidFill>
            </a:endParaRPr>
          </a:p>
          <a:p>
            <a:endParaRPr lang="fr-FR" sz="900" dirty="0">
              <a:solidFill>
                <a:srgbClr val="5EFBED"/>
              </a:solidFill>
            </a:endParaRPr>
          </a:p>
          <a:p>
            <a:r>
              <a:rPr lang="fr-FR" sz="900" b="1" dirty="0">
                <a:solidFill>
                  <a:schemeClr val="tx1"/>
                </a:solidFill>
              </a:rPr>
              <a:t>Agent HUBI Participant</a:t>
            </a:r>
            <a:br>
              <a:rPr lang="fr-FR" sz="900" dirty="0">
                <a:solidFill>
                  <a:schemeClr val="tx1"/>
                </a:solidFill>
              </a:rPr>
            </a:br>
            <a:endParaRPr lang="fr-FR" sz="900" b="1" dirty="0">
              <a:solidFill>
                <a:srgbClr val="5EFBED"/>
              </a:solidFill>
            </a:endParaRPr>
          </a:p>
          <a:p>
            <a:endParaRPr lang="fr-FR" sz="900" b="1" dirty="0">
              <a:solidFill>
                <a:srgbClr val="5EFBED"/>
              </a:solidFill>
            </a:endParaRPr>
          </a:p>
          <a:p>
            <a:endParaRPr lang="fr-FR" sz="900" b="1" dirty="0">
              <a:solidFill>
                <a:srgbClr val="5EFBED"/>
              </a:solidFill>
            </a:endParaRPr>
          </a:p>
          <a:p>
            <a:endParaRPr lang="fr-FR" sz="900" b="1" dirty="0">
              <a:solidFill>
                <a:srgbClr val="5EFBED"/>
              </a:solidFill>
            </a:endParaRPr>
          </a:p>
          <a:p>
            <a:endParaRPr lang="fr-FR" sz="900" dirty="0">
              <a:solidFill>
                <a:sysClr val="windowText" lastClr="000000"/>
              </a:solidFill>
            </a:endParaRPr>
          </a:p>
        </p:txBody>
      </p:sp>
      <p:sp>
        <p:nvSpPr>
          <p:cNvPr id="173" name="Rectangle 172">
            <a:extLst>
              <a:ext uri="{FF2B5EF4-FFF2-40B4-BE49-F238E27FC236}">
                <a16:creationId xmlns:a16="http://schemas.microsoft.com/office/drawing/2014/main" id="{6140F045-24A4-8CCA-8D20-137CF536F82D}"/>
              </a:ext>
            </a:extLst>
          </p:cNvPr>
          <p:cNvSpPr/>
          <p:nvPr/>
        </p:nvSpPr>
        <p:spPr>
          <a:xfrm>
            <a:off x="5703319" y="1724473"/>
            <a:ext cx="257470" cy="260199"/>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2</a:t>
            </a:r>
          </a:p>
        </p:txBody>
      </p:sp>
      <p:sp>
        <p:nvSpPr>
          <p:cNvPr id="174" name="Rectangle 173">
            <a:extLst>
              <a:ext uri="{FF2B5EF4-FFF2-40B4-BE49-F238E27FC236}">
                <a16:creationId xmlns:a16="http://schemas.microsoft.com/office/drawing/2014/main" id="{42586A0F-6B88-99B7-30D7-1EB7D3C9E479}"/>
              </a:ext>
            </a:extLst>
          </p:cNvPr>
          <p:cNvSpPr/>
          <p:nvPr/>
        </p:nvSpPr>
        <p:spPr>
          <a:xfrm>
            <a:off x="7851277" y="1625484"/>
            <a:ext cx="2089801" cy="2411812"/>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r>
              <a:rPr lang="fr-FR" sz="1050" b="1" dirty="0">
                <a:solidFill>
                  <a:schemeClr val="tx1"/>
                </a:solidFill>
              </a:rPr>
              <a:t>Tirage aléatoire avec contraintes</a:t>
            </a:r>
          </a:p>
          <a:p>
            <a:pPr algn="ctr"/>
            <a:endParaRPr lang="fr-FR" sz="1050" dirty="0">
              <a:solidFill>
                <a:schemeClr val="tx1"/>
              </a:solidFill>
            </a:endParaRPr>
          </a:p>
          <a:p>
            <a:pPr algn="ctr"/>
            <a:endParaRPr lang="fr-FR" sz="900" dirty="0">
              <a:solidFill>
                <a:schemeClr val="tx1"/>
              </a:solidFill>
            </a:endParaRPr>
          </a:p>
          <a:p>
            <a:r>
              <a:rPr lang="fr-FR" sz="900" dirty="0">
                <a:solidFill>
                  <a:schemeClr val="tx1"/>
                </a:solidFill>
              </a:rPr>
              <a:t>HUBI réalise le tirage en respectant les règles (pas dans la même équipe, pas manager → collaborateur, exclusions).</a:t>
            </a:r>
            <a:br>
              <a:rPr lang="fr-FR" sz="900" dirty="0">
                <a:solidFill>
                  <a:schemeClr val="tx1"/>
                </a:solidFill>
              </a:rPr>
            </a:br>
            <a:r>
              <a:rPr lang="fr-FR" sz="900" dirty="0">
                <a:solidFill>
                  <a:schemeClr val="tx1"/>
                </a:solidFill>
              </a:rPr>
              <a:t>Bénéfice : Tirage fiable et équitable.</a:t>
            </a:r>
            <a:br>
              <a:rPr lang="fr-FR" sz="900" dirty="0">
                <a:solidFill>
                  <a:schemeClr val="tx1"/>
                </a:solidFill>
              </a:rPr>
            </a:br>
            <a:endParaRPr lang="fr-FR" sz="900" dirty="0">
              <a:solidFill>
                <a:schemeClr val="tx1"/>
              </a:solidFill>
            </a:endParaRPr>
          </a:p>
          <a:p>
            <a:endParaRPr lang="fr-FR" sz="900" dirty="0"/>
          </a:p>
          <a:p>
            <a:endParaRPr lang="fr-FR" sz="900" dirty="0">
              <a:solidFill>
                <a:schemeClr val="tx1"/>
              </a:solidFill>
            </a:endParaRPr>
          </a:p>
          <a:p>
            <a:r>
              <a:rPr lang="fr-FR" sz="900" b="1" dirty="0">
                <a:solidFill>
                  <a:schemeClr val="tx1"/>
                </a:solidFill>
              </a:rPr>
              <a:t>Agent HUBI </a:t>
            </a:r>
            <a:r>
              <a:rPr lang="fr-FR" sz="900" b="1" dirty="0" err="1">
                <a:solidFill>
                  <a:schemeClr val="tx1"/>
                </a:solidFill>
              </a:rPr>
              <a:t>Draw</a:t>
            </a:r>
            <a:endParaRPr lang="fr-FR" sz="900" b="1" dirty="0">
              <a:solidFill>
                <a:schemeClr val="tx1"/>
              </a:solidFill>
            </a:endParaRPr>
          </a:p>
          <a:p>
            <a:endParaRPr lang="fr-FR" sz="900" dirty="0">
              <a:solidFill>
                <a:schemeClr val="tx1"/>
              </a:solidFill>
            </a:endParaRPr>
          </a:p>
        </p:txBody>
      </p:sp>
      <p:sp>
        <p:nvSpPr>
          <p:cNvPr id="175" name="Rectangle 174">
            <a:extLst>
              <a:ext uri="{FF2B5EF4-FFF2-40B4-BE49-F238E27FC236}">
                <a16:creationId xmlns:a16="http://schemas.microsoft.com/office/drawing/2014/main" id="{10C7D156-85C2-4DA3-D534-E7A74BCC5795}"/>
              </a:ext>
            </a:extLst>
          </p:cNvPr>
          <p:cNvSpPr/>
          <p:nvPr/>
        </p:nvSpPr>
        <p:spPr>
          <a:xfrm>
            <a:off x="7933317" y="1714609"/>
            <a:ext cx="253179" cy="270063"/>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3</a:t>
            </a:r>
          </a:p>
        </p:txBody>
      </p:sp>
      <p:sp>
        <p:nvSpPr>
          <p:cNvPr id="177" name="Rectangle 176">
            <a:extLst>
              <a:ext uri="{FF2B5EF4-FFF2-40B4-BE49-F238E27FC236}">
                <a16:creationId xmlns:a16="http://schemas.microsoft.com/office/drawing/2014/main" id="{65BAAFA4-C91C-A0EF-7B86-E149437417E8}"/>
              </a:ext>
            </a:extLst>
          </p:cNvPr>
          <p:cNvSpPr/>
          <p:nvPr/>
        </p:nvSpPr>
        <p:spPr>
          <a:xfrm>
            <a:off x="10034700" y="4199537"/>
            <a:ext cx="2067999" cy="2460262"/>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r>
              <a:rPr lang="fr-FR" sz="1050" b="1" dirty="0">
                <a:solidFill>
                  <a:schemeClr val="tx1"/>
                </a:solidFill>
              </a:rPr>
              <a:t>Rappels et suivi</a:t>
            </a:r>
          </a:p>
          <a:p>
            <a:pPr algn="ctr"/>
            <a:endParaRPr lang="fr-FR" sz="1050" dirty="0">
              <a:solidFill>
                <a:schemeClr val="tx1"/>
              </a:solidFill>
            </a:endParaRPr>
          </a:p>
          <a:p>
            <a:pPr algn="ctr"/>
            <a:endParaRPr lang="fr-FR" sz="1050" dirty="0">
              <a:solidFill>
                <a:schemeClr val="tx1"/>
              </a:solidFill>
            </a:endParaRPr>
          </a:p>
          <a:p>
            <a:r>
              <a:rPr lang="fr-FR" sz="900" dirty="0">
                <a:solidFill>
                  <a:schemeClr val="tx1"/>
                </a:solidFill>
              </a:rPr>
              <a:t>HUBI envoie des rappels avant la date limite et informe sur le jour de l’échange.</a:t>
            </a:r>
            <a:br>
              <a:rPr lang="fr-FR" sz="900" dirty="0">
                <a:solidFill>
                  <a:schemeClr val="tx1"/>
                </a:solidFill>
              </a:rPr>
            </a:br>
            <a:r>
              <a:rPr lang="fr-FR" sz="900" dirty="0">
                <a:solidFill>
                  <a:schemeClr val="tx1"/>
                </a:solidFill>
              </a:rPr>
              <a:t>Bénéfice : Moins d’oublis. </a:t>
            </a:r>
          </a:p>
          <a:p>
            <a:endParaRPr lang="fr-FR" sz="900" b="1" dirty="0">
              <a:solidFill>
                <a:schemeClr val="tx1"/>
              </a:solidFill>
            </a:endParaRPr>
          </a:p>
          <a:p>
            <a:endParaRPr lang="fr-FR" sz="900" b="1" dirty="0">
              <a:solidFill>
                <a:schemeClr val="tx1"/>
              </a:solidFill>
            </a:endParaRPr>
          </a:p>
          <a:p>
            <a:endParaRPr lang="fr-FR" sz="900" b="1" dirty="0">
              <a:solidFill>
                <a:schemeClr val="tx1"/>
              </a:solidFill>
            </a:endParaRPr>
          </a:p>
          <a:p>
            <a:endParaRPr lang="fr-FR" sz="900" b="1" dirty="0">
              <a:solidFill>
                <a:schemeClr val="tx1"/>
              </a:solidFill>
            </a:endParaRPr>
          </a:p>
          <a:p>
            <a:r>
              <a:rPr lang="fr-FR" sz="900" b="1" dirty="0">
                <a:solidFill>
                  <a:schemeClr val="tx1"/>
                </a:solidFill>
              </a:rPr>
              <a:t>Agent HUBI </a:t>
            </a:r>
            <a:r>
              <a:rPr lang="fr-FR" sz="900" b="1">
                <a:solidFill>
                  <a:schemeClr val="tx1"/>
                </a:solidFill>
              </a:rPr>
              <a:t>Reminder</a:t>
            </a:r>
            <a:br>
              <a:rPr lang="fr-FR" sz="900" dirty="0">
                <a:solidFill>
                  <a:schemeClr val="tx1"/>
                </a:solidFill>
              </a:rPr>
            </a:br>
            <a:endParaRPr lang="fr-FR" sz="900">
              <a:solidFill>
                <a:schemeClr val="tx1"/>
              </a:solidFill>
            </a:endParaRPr>
          </a:p>
          <a:p>
            <a:endParaRPr lang="fr-FR" sz="900" dirty="0">
              <a:solidFill>
                <a:schemeClr val="tx1"/>
              </a:solidFill>
            </a:endParaRPr>
          </a:p>
        </p:txBody>
      </p:sp>
      <p:sp>
        <p:nvSpPr>
          <p:cNvPr id="178" name="Rectangle 177">
            <a:extLst>
              <a:ext uri="{FF2B5EF4-FFF2-40B4-BE49-F238E27FC236}">
                <a16:creationId xmlns:a16="http://schemas.microsoft.com/office/drawing/2014/main" id="{3101CEFE-25E4-1ACA-2DB4-3D799FD10B69}"/>
              </a:ext>
            </a:extLst>
          </p:cNvPr>
          <p:cNvSpPr/>
          <p:nvPr/>
        </p:nvSpPr>
        <p:spPr>
          <a:xfrm>
            <a:off x="10065256" y="4256707"/>
            <a:ext cx="238595" cy="242894"/>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5</a:t>
            </a:r>
          </a:p>
        </p:txBody>
      </p:sp>
      <p:sp>
        <p:nvSpPr>
          <p:cNvPr id="179" name="Rectangle 178">
            <a:extLst>
              <a:ext uri="{FF2B5EF4-FFF2-40B4-BE49-F238E27FC236}">
                <a16:creationId xmlns:a16="http://schemas.microsoft.com/office/drawing/2014/main" id="{0D79661A-9410-1A1B-2E92-094D80A4CC18}"/>
              </a:ext>
            </a:extLst>
          </p:cNvPr>
          <p:cNvSpPr/>
          <p:nvPr/>
        </p:nvSpPr>
        <p:spPr>
          <a:xfrm>
            <a:off x="7856705" y="4197829"/>
            <a:ext cx="2084373" cy="2446124"/>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r>
              <a:rPr lang="fr-FR" sz="1050" b="1" dirty="0">
                <a:solidFill>
                  <a:schemeClr val="tx1"/>
                </a:solidFill>
              </a:rPr>
              <a:t>Organisation de l’échange</a:t>
            </a:r>
          </a:p>
          <a:p>
            <a:pPr algn="ctr"/>
            <a:endParaRPr lang="fr-FR" sz="1050" dirty="0">
              <a:solidFill>
                <a:schemeClr val="tx1"/>
              </a:solidFill>
            </a:endParaRPr>
          </a:p>
          <a:p>
            <a:pPr algn="ctr"/>
            <a:endParaRPr lang="fr-FR" sz="900" dirty="0">
              <a:solidFill>
                <a:schemeClr val="tx1"/>
              </a:solidFill>
            </a:endParaRPr>
          </a:p>
          <a:p>
            <a:r>
              <a:rPr lang="fr-FR" sz="900" dirty="0">
                <a:solidFill>
                  <a:schemeClr val="tx1"/>
                </a:solidFill>
              </a:rPr>
              <a:t>HUBI planifie le moment de l’échange et envoie les invitations calendrier.</a:t>
            </a:r>
            <a:br>
              <a:rPr lang="fr-FR" sz="900" dirty="0">
                <a:solidFill>
                  <a:schemeClr val="tx1"/>
                </a:solidFill>
              </a:rPr>
            </a:br>
            <a:r>
              <a:rPr lang="fr-FR" sz="900" dirty="0">
                <a:solidFill>
                  <a:schemeClr val="tx1"/>
                </a:solidFill>
              </a:rPr>
              <a:t>Bénéfice : Événement fluide. </a:t>
            </a:r>
          </a:p>
          <a:p>
            <a:endParaRPr lang="fr-FR" sz="900" b="1" dirty="0">
              <a:solidFill>
                <a:schemeClr val="tx1"/>
              </a:solidFill>
            </a:endParaRPr>
          </a:p>
          <a:p>
            <a:endParaRPr lang="fr-FR" sz="900" b="1" dirty="0">
              <a:solidFill>
                <a:schemeClr val="tx1"/>
              </a:solidFill>
            </a:endParaRPr>
          </a:p>
          <a:p>
            <a:endParaRPr lang="fr-FR" sz="900" b="1" dirty="0">
              <a:solidFill>
                <a:schemeClr val="tx1"/>
              </a:solidFill>
            </a:endParaRPr>
          </a:p>
          <a:p>
            <a:endParaRPr lang="fr-FR" sz="900" b="1" dirty="0">
              <a:solidFill>
                <a:schemeClr val="tx1"/>
              </a:solidFill>
            </a:endParaRPr>
          </a:p>
          <a:p>
            <a:r>
              <a:rPr lang="fr-FR" sz="900" b="1">
                <a:solidFill>
                  <a:schemeClr val="tx1"/>
                </a:solidFill>
              </a:rPr>
              <a:t>Agent HUBI Event Planner</a:t>
            </a:r>
            <a:br>
              <a:rPr lang="fr-FR" sz="900" dirty="0">
                <a:solidFill>
                  <a:schemeClr val="tx1"/>
                </a:solidFill>
              </a:rPr>
            </a:br>
            <a:endParaRPr lang="fr-FR" sz="900" b="1">
              <a:solidFill>
                <a:schemeClr val="bg1"/>
              </a:solidFill>
            </a:endParaRPr>
          </a:p>
        </p:txBody>
      </p:sp>
      <p:sp>
        <p:nvSpPr>
          <p:cNvPr id="180" name="Rectangle 179">
            <a:extLst>
              <a:ext uri="{FF2B5EF4-FFF2-40B4-BE49-F238E27FC236}">
                <a16:creationId xmlns:a16="http://schemas.microsoft.com/office/drawing/2014/main" id="{5C3637BF-21C2-B9BE-1547-664EBB09E5B3}"/>
              </a:ext>
            </a:extLst>
          </p:cNvPr>
          <p:cNvSpPr/>
          <p:nvPr/>
        </p:nvSpPr>
        <p:spPr>
          <a:xfrm>
            <a:off x="7951605" y="4256707"/>
            <a:ext cx="284247" cy="242894"/>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6</a:t>
            </a:r>
          </a:p>
        </p:txBody>
      </p:sp>
      <p:sp>
        <p:nvSpPr>
          <p:cNvPr id="194" name="Rectangle 193">
            <a:extLst>
              <a:ext uri="{FF2B5EF4-FFF2-40B4-BE49-F238E27FC236}">
                <a16:creationId xmlns:a16="http://schemas.microsoft.com/office/drawing/2014/main" id="{EC5AB663-0F9B-1B1C-7B6E-B8FA369BE245}"/>
              </a:ext>
            </a:extLst>
          </p:cNvPr>
          <p:cNvSpPr/>
          <p:nvPr/>
        </p:nvSpPr>
        <p:spPr>
          <a:xfrm>
            <a:off x="-66246" y="-1657"/>
            <a:ext cx="2984177" cy="6872090"/>
          </a:xfrm>
          <a:prstGeom prst="rect">
            <a:avLst/>
          </a:prstGeom>
          <a:solidFill>
            <a:srgbClr val="05122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5" name="ZoneTexte 194">
            <a:extLst>
              <a:ext uri="{FF2B5EF4-FFF2-40B4-BE49-F238E27FC236}">
                <a16:creationId xmlns:a16="http://schemas.microsoft.com/office/drawing/2014/main" id="{876898F8-5602-38BC-32DD-492E0596FEA5}"/>
              </a:ext>
            </a:extLst>
          </p:cNvPr>
          <p:cNvSpPr txBox="1"/>
          <p:nvPr/>
        </p:nvSpPr>
        <p:spPr>
          <a:xfrm>
            <a:off x="-46842" y="1836745"/>
            <a:ext cx="2857064" cy="995144"/>
          </a:xfrm>
          <a:prstGeom prst="rect">
            <a:avLst/>
          </a:prstGeom>
          <a:solidFill>
            <a:schemeClr val="tx1"/>
          </a:solidFill>
          <a:ln>
            <a:solidFill>
              <a:schemeClr val="bg2">
                <a:lumMod val="25000"/>
              </a:schemeClr>
            </a:solidFill>
          </a:ln>
        </p:spPr>
        <p:txBody>
          <a:bodyPr wrap="square">
            <a:spAutoFit/>
          </a:bodyPr>
          <a:lstStyle/>
          <a:p>
            <a:pPr>
              <a:spcAft>
                <a:spcPts val="800"/>
              </a:spcAft>
              <a:buSzPts val="1000"/>
              <a:tabLst>
                <a:tab pos="457200" algn="l"/>
              </a:tabLst>
            </a:pPr>
            <a:r>
              <a:rPr lang="fr-FR" sz="1200" b="1" dirty="0">
                <a:solidFill>
                  <a:srgbClr val="5EFBED"/>
                </a:solidFill>
              </a:rPr>
              <a:t>Bénéfices</a:t>
            </a:r>
            <a:endParaRPr lang="fr-FR" sz="1000" b="1" kern="100" dirty="0">
              <a:solidFill>
                <a:schemeClr val="bg1"/>
              </a:solidFill>
              <a:latin typeface="Aptos" panose="020B0004020202020204" pitchFamily="34" charset="0"/>
              <a:cs typeface="Times New Roman" panose="02020603050405020304" pitchFamily="18" charset="0"/>
            </a:endParaRPr>
          </a:p>
          <a:p>
            <a:r>
              <a:rPr lang="fr-FR" sz="1000" dirty="0">
                <a:solidFill>
                  <a:schemeClr val="bg1"/>
                </a:solidFill>
              </a:rPr>
              <a:t>• Gain de temps RH</a:t>
            </a:r>
            <a:br>
              <a:rPr lang="fr-FR" sz="1000" dirty="0">
                <a:solidFill>
                  <a:schemeClr val="bg1"/>
                </a:solidFill>
              </a:rPr>
            </a:br>
            <a:r>
              <a:rPr lang="fr-FR" sz="1000" dirty="0">
                <a:solidFill>
                  <a:schemeClr val="bg1"/>
                </a:solidFill>
              </a:rPr>
              <a:t>• Organisation simple</a:t>
            </a:r>
            <a:br>
              <a:rPr lang="fr-FR" sz="1000" dirty="0">
                <a:solidFill>
                  <a:schemeClr val="bg1"/>
                </a:solidFill>
              </a:rPr>
            </a:br>
            <a:r>
              <a:rPr lang="fr-FR" sz="1000" dirty="0">
                <a:solidFill>
                  <a:schemeClr val="bg1"/>
                </a:solidFill>
              </a:rPr>
              <a:t>• Engagement des équipes</a:t>
            </a:r>
            <a:br>
              <a:rPr lang="fr-FR" sz="1000" dirty="0">
                <a:solidFill>
                  <a:schemeClr val="bg1"/>
                </a:solidFill>
              </a:rPr>
            </a:br>
            <a:r>
              <a:rPr lang="fr-FR" sz="1000" dirty="0">
                <a:solidFill>
                  <a:schemeClr val="bg1"/>
                </a:solidFill>
              </a:rPr>
              <a:t>• Zéro erreur de tirage</a:t>
            </a:r>
            <a:endParaRPr lang="fr-FR" sz="105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sp>
        <p:nvSpPr>
          <p:cNvPr id="196" name="ZoneTexte 195">
            <a:extLst>
              <a:ext uri="{FF2B5EF4-FFF2-40B4-BE49-F238E27FC236}">
                <a16:creationId xmlns:a16="http://schemas.microsoft.com/office/drawing/2014/main" id="{0A7DE06E-C59B-9E09-1430-9DD0CFA94BF7}"/>
              </a:ext>
            </a:extLst>
          </p:cNvPr>
          <p:cNvSpPr txBox="1"/>
          <p:nvPr/>
        </p:nvSpPr>
        <p:spPr>
          <a:xfrm>
            <a:off x="-29862" y="3261814"/>
            <a:ext cx="2822715" cy="923330"/>
          </a:xfrm>
          <a:prstGeom prst="rect">
            <a:avLst/>
          </a:prstGeom>
          <a:solidFill>
            <a:schemeClr val="tx1"/>
          </a:solidFill>
          <a:ln>
            <a:solidFill>
              <a:schemeClr val="bg2">
                <a:lumMod val="25000"/>
              </a:schemeClr>
            </a:solidFill>
          </a:ln>
        </p:spPr>
        <p:txBody>
          <a:bodyPr wrap="square">
            <a:spAutoFit/>
          </a:bodyPr>
          <a:lstStyle/>
          <a:p>
            <a:r>
              <a:rPr lang="fr-FR" sz="1200" dirty="0">
                <a:solidFill>
                  <a:srgbClr val="5EFBED"/>
                </a:solidFill>
              </a:rPr>
              <a:t>KPI impactés</a:t>
            </a:r>
          </a:p>
          <a:p>
            <a:pPr lvl="0">
              <a:spcAft>
                <a:spcPts val="800"/>
              </a:spcAft>
              <a:buSzPts val="1000"/>
              <a:tabLst>
                <a:tab pos="457200" algn="l"/>
              </a:tabLst>
            </a:pPr>
            <a:r>
              <a:rPr lang="fr-FR" sz="1050" dirty="0">
                <a:solidFill>
                  <a:schemeClr val="bg1"/>
                </a:solidFill>
              </a:rPr>
              <a:t>• Temps organisation événement</a:t>
            </a:r>
            <a:br>
              <a:rPr lang="fr-FR" sz="1050" dirty="0">
                <a:solidFill>
                  <a:schemeClr val="bg1"/>
                </a:solidFill>
              </a:rPr>
            </a:br>
            <a:r>
              <a:rPr lang="fr-FR" sz="1050" dirty="0">
                <a:solidFill>
                  <a:schemeClr val="bg1"/>
                </a:solidFill>
              </a:rPr>
              <a:t>• Taux participation</a:t>
            </a:r>
            <a:br>
              <a:rPr lang="fr-FR" sz="1050" dirty="0">
                <a:solidFill>
                  <a:schemeClr val="bg1"/>
                </a:solidFill>
              </a:rPr>
            </a:br>
            <a:r>
              <a:rPr lang="fr-FR" sz="1050" dirty="0">
                <a:solidFill>
                  <a:schemeClr val="bg1"/>
                </a:solidFill>
              </a:rPr>
              <a:t>• Satisfaction employés</a:t>
            </a:r>
            <a:br>
              <a:rPr lang="fr-FR" sz="1050" dirty="0">
                <a:solidFill>
                  <a:schemeClr val="bg1"/>
                </a:solidFill>
              </a:rPr>
            </a:br>
            <a:r>
              <a:rPr lang="fr-FR" sz="1050" dirty="0">
                <a:solidFill>
                  <a:schemeClr val="bg1"/>
                </a:solidFill>
              </a:rPr>
              <a:t>• Nombre relances </a:t>
            </a:r>
            <a:r>
              <a:rPr lang="fr-FR" sz="1050" dirty="0"/>
              <a:t>envoyées</a:t>
            </a:r>
            <a:endParaRPr lang="fr-FR" sz="1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97" name="Rectangle : coins arrondis 196">
            <a:extLst>
              <a:ext uri="{FF2B5EF4-FFF2-40B4-BE49-F238E27FC236}">
                <a16:creationId xmlns:a16="http://schemas.microsoft.com/office/drawing/2014/main" id="{CF88F699-00BE-1A8F-91AB-D2C0E1707BE9}"/>
              </a:ext>
            </a:extLst>
          </p:cNvPr>
          <p:cNvSpPr/>
          <p:nvPr/>
        </p:nvSpPr>
        <p:spPr>
          <a:xfrm>
            <a:off x="49149" y="112927"/>
            <a:ext cx="2743704" cy="566928"/>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b="1" dirty="0"/>
              <a:t>RH / Vie d’entreprise</a:t>
            </a:r>
            <a:endParaRPr lang="fr-FR" sz="2800" b="1" dirty="0">
              <a:solidFill>
                <a:schemeClr val="bg1"/>
              </a:solidFill>
            </a:endParaRPr>
          </a:p>
        </p:txBody>
      </p:sp>
      <p:pic>
        <p:nvPicPr>
          <p:cNvPr id="198" name="Image 197" descr="Une image contenant Graphique, clipart, Police, dessin humoristique&#10;&#10;Le contenu généré par l’IA peut être incorrect.">
            <a:extLst>
              <a:ext uri="{FF2B5EF4-FFF2-40B4-BE49-F238E27FC236}">
                <a16:creationId xmlns:a16="http://schemas.microsoft.com/office/drawing/2014/main" id="{F4A34B3E-5085-DBA5-3459-29E9A828B14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8123" y="6353514"/>
            <a:ext cx="1130918" cy="510988"/>
          </a:xfrm>
          <a:prstGeom prst="rect">
            <a:avLst/>
          </a:prstGeom>
          <a:noFill/>
        </p:spPr>
      </p:pic>
      <p:sp>
        <p:nvSpPr>
          <p:cNvPr id="4" name="Rectangle 3">
            <a:extLst>
              <a:ext uri="{FF2B5EF4-FFF2-40B4-BE49-F238E27FC236}">
                <a16:creationId xmlns:a16="http://schemas.microsoft.com/office/drawing/2014/main" id="{578F96B4-833A-F6B3-E0D7-DACB2C77DC93}"/>
              </a:ext>
            </a:extLst>
          </p:cNvPr>
          <p:cNvSpPr/>
          <p:nvPr/>
        </p:nvSpPr>
        <p:spPr>
          <a:xfrm>
            <a:off x="5860894" y="3784685"/>
            <a:ext cx="1409789" cy="148994"/>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a:solidFill>
                  <a:schemeClr val="bg1"/>
                </a:solidFill>
              </a:rPr>
              <a:t>    Agent IA</a:t>
            </a:r>
            <a:endParaRPr lang="fr-FR" sz="900" b="1" dirty="0">
              <a:solidFill>
                <a:schemeClr val="bg1"/>
              </a:solidFill>
            </a:endParaRPr>
          </a:p>
        </p:txBody>
      </p:sp>
      <p:pic>
        <p:nvPicPr>
          <p:cNvPr id="5" name="Image 4" descr="Une image contenant Graphique, clipart, Police, dessin humoristique&#10;&#10;Le contenu généré par l’IA peut être incorrect.">
            <a:extLst>
              <a:ext uri="{FF2B5EF4-FFF2-40B4-BE49-F238E27FC236}">
                <a16:creationId xmlns:a16="http://schemas.microsoft.com/office/drawing/2014/main" id="{3C547A1B-C136-B1F7-E4C8-B302C359B701}"/>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5729450" y="3677260"/>
            <a:ext cx="262889" cy="305919"/>
          </a:xfrm>
          <a:prstGeom prst="rect">
            <a:avLst/>
          </a:prstGeom>
          <a:noFill/>
        </p:spPr>
      </p:pic>
      <p:sp>
        <p:nvSpPr>
          <p:cNvPr id="6" name="Rectangle 5">
            <a:extLst>
              <a:ext uri="{FF2B5EF4-FFF2-40B4-BE49-F238E27FC236}">
                <a16:creationId xmlns:a16="http://schemas.microsoft.com/office/drawing/2014/main" id="{838C8D16-D12A-2E7D-8F6B-8558B8695793}"/>
              </a:ext>
            </a:extLst>
          </p:cNvPr>
          <p:cNvSpPr/>
          <p:nvPr/>
        </p:nvSpPr>
        <p:spPr>
          <a:xfrm>
            <a:off x="10021638" y="1635742"/>
            <a:ext cx="2079265" cy="2460262"/>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r>
              <a:rPr lang="fr-FR" sz="1050" b="1" dirty="0">
                <a:solidFill>
                  <a:schemeClr val="tx1"/>
                </a:solidFill>
              </a:rPr>
              <a:t>Notification individuelle confidentielle</a:t>
            </a:r>
          </a:p>
          <a:p>
            <a:pPr algn="ctr"/>
            <a:endParaRPr lang="fr-FR" sz="1050" dirty="0">
              <a:solidFill>
                <a:schemeClr val="tx1"/>
              </a:solidFill>
            </a:endParaRPr>
          </a:p>
          <a:p>
            <a:pPr algn="ctr"/>
            <a:endParaRPr lang="fr-FR" sz="900" dirty="0">
              <a:solidFill>
                <a:schemeClr val="tx1"/>
              </a:solidFill>
            </a:endParaRPr>
          </a:p>
          <a:p>
            <a:r>
              <a:rPr lang="fr-FR" sz="900" dirty="0">
                <a:solidFill>
                  <a:schemeClr val="tx1"/>
                </a:solidFill>
              </a:rPr>
              <a:t>Chaque participant reçoit automatiquement le nom de la personne à qui offrir un cadeau.</a:t>
            </a:r>
            <a:br>
              <a:rPr lang="fr-FR" sz="900" dirty="0">
                <a:solidFill>
                  <a:schemeClr val="tx1"/>
                </a:solidFill>
              </a:rPr>
            </a:br>
            <a:r>
              <a:rPr lang="fr-FR" sz="900" dirty="0">
                <a:solidFill>
                  <a:schemeClr val="tx1"/>
                </a:solidFill>
              </a:rPr>
              <a:t>Bénéfice : Confidentialité garantie.</a:t>
            </a:r>
            <a:br>
              <a:rPr lang="fr-FR" sz="900" dirty="0">
                <a:solidFill>
                  <a:schemeClr val="tx1"/>
                </a:solidFill>
              </a:rPr>
            </a:br>
            <a:endParaRPr lang="fr-FR" sz="900" dirty="0">
              <a:solidFill>
                <a:schemeClr val="tx1"/>
              </a:solidFill>
            </a:endParaRPr>
          </a:p>
          <a:p>
            <a:endParaRPr lang="fr-FR" sz="900" dirty="0"/>
          </a:p>
          <a:p>
            <a:endParaRPr lang="fr-FR" sz="900" dirty="0">
              <a:solidFill>
                <a:schemeClr val="tx1"/>
              </a:solidFill>
            </a:endParaRPr>
          </a:p>
          <a:p>
            <a:r>
              <a:rPr lang="fr-FR" sz="900" b="1" dirty="0">
                <a:solidFill>
                  <a:schemeClr val="tx1"/>
                </a:solidFill>
              </a:rPr>
              <a:t>Agent HUBI </a:t>
            </a:r>
            <a:r>
              <a:rPr lang="fr-FR" sz="900" b="1" dirty="0" err="1">
                <a:solidFill>
                  <a:schemeClr val="tx1"/>
                </a:solidFill>
              </a:rPr>
              <a:t>Notify</a:t>
            </a:r>
            <a:br>
              <a:rPr lang="fr-FR" sz="900" dirty="0">
                <a:solidFill>
                  <a:schemeClr val="tx1"/>
                </a:solidFill>
              </a:rPr>
            </a:br>
            <a:endParaRPr lang="fr-FR" sz="900">
              <a:solidFill>
                <a:schemeClr val="tx1"/>
              </a:solidFill>
            </a:endParaRPr>
          </a:p>
        </p:txBody>
      </p:sp>
      <p:sp>
        <p:nvSpPr>
          <p:cNvPr id="8" name="Rectangle 7">
            <a:extLst>
              <a:ext uri="{FF2B5EF4-FFF2-40B4-BE49-F238E27FC236}">
                <a16:creationId xmlns:a16="http://schemas.microsoft.com/office/drawing/2014/main" id="{49DC8040-8FAB-6AA8-E110-A46F1050FB1D}"/>
              </a:ext>
            </a:extLst>
          </p:cNvPr>
          <p:cNvSpPr/>
          <p:nvPr/>
        </p:nvSpPr>
        <p:spPr>
          <a:xfrm>
            <a:off x="10110097" y="1714968"/>
            <a:ext cx="253179" cy="270063"/>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4</a:t>
            </a:r>
          </a:p>
        </p:txBody>
      </p:sp>
      <p:sp>
        <p:nvSpPr>
          <p:cNvPr id="9" name="Rectangle 8">
            <a:extLst>
              <a:ext uri="{FF2B5EF4-FFF2-40B4-BE49-F238E27FC236}">
                <a16:creationId xmlns:a16="http://schemas.microsoft.com/office/drawing/2014/main" id="{8A26C70D-F3CE-CE24-9FDE-74642A0A594D}"/>
              </a:ext>
            </a:extLst>
          </p:cNvPr>
          <p:cNvSpPr/>
          <p:nvPr/>
        </p:nvSpPr>
        <p:spPr>
          <a:xfrm>
            <a:off x="3558237" y="3785058"/>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a:solidFill>
                  <a:schemeClr val="bg1"/>
                </a:solidFill>
              </a:rPr>
              <a:t>   Workflow</a:t>
            </a:r>
            <a:endParaRPr lang="fr-FR">
              <a:solidFill>
                <a:schemeClr val="bg1"/>
              </a:solidFill>
            </a:endParaRPr>
          </a:p>
        </p:txBody>
      </p:sp>
      <p:pic>
        <p:nvPicPr>
          <p:cNvPr id="11" name="Image 10" descr="Une image contenant Graphique, clipart, Police, dessin humoristique&#10;&#10;Le contenu généré par l’IA peut être incorrect.">
            <a:extLst>
              <a:ext uri="{FF2B5EF4-FFF2-40B4-BE49-F238E27FC236}">
                <a16:creationId xmlns:a16="http://schemas.microsoft.com/office/drawing/2014/main" id="{485ECD48-E914-F1EA-CD98-F9BBCFC43306}"/>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3431729" y="3668336"/>
            <a:ext cx="262889" cy="305919"/>
          </a:xfrm>
          <a:prstGeom prst="rect">
            <a:avLst/>
          </a:prstGeom>
          <a:noFill/>
        </p:spPr>
      </p:pic>
      <p:sp>
        <p:nvSpPr>
          <p:cNvPr id="13" name="Rectangle 12">
            <a:extLst>
              <a:ext uri="{FF2B5EF4-FFF2-40B4-BE49-F238E27FC236}">
                <a16:creationId xmlns:a16="http://schemas.microsoft.com/office/drawing/2014/main" id="{A3AA9A76-79A2-DE5A-FE3F-674B0CC43E52}"/>
              </a:ext>
            </a:extLst>
          </p:cNvPr>
          <p:cNvSpPr/>
          <p:nvPr/>
        </p:nvSpPr>
        <p:spPr>
          <a:xfrm>
            <a:off x="8029974" y="3805111"/>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a:solidFill>
                  <a:schemeClr val="bg1"/>
                </a:solidFill>
              </a:rPr>
              <a:t>   Workflow</a:t>
            </a:r>
            <a:endParaRPr lang="fr-FR">
              <a:solidFill>
                <a:schemeClr val="bg1"/>
              </a:solidFill>
            </a:endParaRPr>
          </a:p>
        </p:txBody>
      </p:sp>
      <p:pic>
        <p:nvPicPr>
          <p:cNvPr id="15" name="Image 14" descr="Une image contenant Graphique, clipart, Police, dessin humoristique&#10;&#10;Le contenu généré par l’IA peut être incorrect.">
            <a:extLst>
              <a:ext uri="{FF2B5EF4-FFF2-40B4-BE49-F238E27FC236}">
                <a16:creationId xmlns:a16="http://schemas.microsoft.com/office/drawing/2014/main" id="{4A29CB69-399A-95B8-CB26-8C5FE5E75A12}"/>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7903466" y="3688389"/>
            <a:ext cx="262889" cy="305919"/>
          </a:xfrm>
          <a:prstGeom prst="rect">
            <a:avLst/>
          </a:prstGeom>
          <a:noFill/>
        </p:spPr>
      </p:pic>
      <p:sp>
        <p:nvSpPr>
          <p:cNvPr id="17" name="Rectangle 16">
            <a:extLst>
              <a:ext uri="{FF2B5EF4-FFF2-40B4-BE49-F238E27FC236}">
                <a16:creationId xmlns:a16="http://schemas.microsoft.com/office/drawing/2014/main" id="{D9475A9D-E5F2-F7EA-424C-9010E30552EF}"/>
              </a:ext>
            </a:extLst>
          </p:cNvPr>
          <p:cNvSpPr/>
          <p:nvPr/>
        </p:nvSpPr>
        <p:spPr>
          <a:xfrm>
            <a:off x="10205685" y="3815136"/>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a:solidFill>
                  <a:schemeClr val="bg1"/>
                </a:solidFill>
              </a:rPr>
              <a:t>   Workflow</a:t>
            </a:r>
            <a:endParaRPr lang="fr-FR">
              <a:solidFill>
                <a:schemeClr val="bg1"/>
              </a:solidFill>
            </a:endParaRPr>
          </a:p>
        </p:txBody>
      </p:sp>
      <p:pic>
        <p:nvPicPr>
          <p:cNvPr id="19" name="Image 18" descr="Une image contenant Graphique, clipart, Police, dessin humoristique&#10;&#10;Le contenu généré par l’IA peut être incorrect.">
            <a:extLst>
              <a:ext uri="{FF2B5EF4-FFF2-40B4-BE49-F238E27FC236}">
                <a16:creationId xmlns:a16="http://schemas.microsoft.com/office/drawing/2014/main" id="{9BD31A73-6007-6D0E-A484-A6FCE7DC9E47}"/>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10079177" y="3698415"/>
            <a:ext cx="262889" cy="305919"/>
          </a:xfrm>
          <a:prstGeom prst="rect">
            <a:avLst/>
          </a:prstGeom>
          <a:noFill/>
        </p:spPr>
      </p:pic>
      <p:sp>
        <p:nvSpPr>
          <p:cNvPr id="20" name="Rectangle 19">
            <a:extLst>
              <a:ext uri="{FF2B5EF4-FFF2-40B4-BE49-F238E27FC236}">
                <a16:creationId xmlns:a16="http://schemas.microsoft.com/office/drawing/2014/main" id="{B71C89E3-A6A4-A729-B675-FAD10E1D5C94}"/>
              </a:ext>
            </a:extLst>
          </p:cNvPr>
          <p:cNvSpPr/>
          <p:nvPr/>
        </p:nvSpPr>
        <p:spPr>
          <a:xfrm>
            <a:off x="8029974" y="6351794"/>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dirty="0">
                <a:solidFill>
                  <a:schemeClr val="bg1"/>
                </a:solidFill>
              </a:rPr>
              <a:t>    </a:t>
            </a:r>
            <a:r>
              <a:rPr lang="fr-FR" sz="900" b="1">
                <a:solidFill>
                  <a:schemeClr val="bg1"/>
                </a:solidFill>
              </a:rPr>
              <a:t>Automation</a:t>
            </a:r>
            <a:endParaRPr lang="fr-FR" sz="900" b="1" dirty="0">
              <a:solidFill>
                <a:schemeClr val="bg1"/>
              </a:solidFill>
            </a:endParaRPr>
          </a:p>
        </p:txBody>
      </p:sp>
      <p:pic>
        <p:nvPicPr>
          <p:cNvPr id="21" name="Image 20" descr="Une image contenant Graphique, clipart, Police, dessin humoristique&#10;&#10;Le contenu généré par l’IA peut être incorrect.">
            <a:extLst>
              <a:ext uri="{FF2B5EF4-FFF2-40B4-BE49-F238E27FC236}">
                <a16:creationId xmlns:a16="http://schemas.microsoft.com/office/drawing/2014/main" id="{5DEB8559-6C2A-DF74-14B8-7A64DEAABE0F}"/>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7903466" y="6235073"/>
            <a:ext cx="262889" cy="305919"/>
          </a:xfrm>
          <a:prstGeom prst="rect">
            <a:avLst/>
          </a:prstGeom>
          <a:noFill/>
        </p:spPr>
      </p:pic>
      <p:sp>
        <p:nvSpPr>
          <p:cNvPr id="22" name="Rectangle 21">
            <a:extLst>
              <a:ext uri="{FF2B5EF4-FFF2-40B4-BE49-F238E27FC236}">
                <a16:creationId xmlns:a16="http://schemas.microsoft.com/office/drawing/2014/main" id="{D3AA5859-8805-342B-E748-7C4475B26278}"/>
              </a:ext>
            </a:extLst>
          </p:cNvPr>
          <p:cNvSpPr/>
          <p:nvPr/>
        </p:nvSpPr>
        <p:spPr>
          <a:xfrm>
            <a:off x="10255816" y="6371846"/>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dirty="0">
                <a:solidFill>
                  <a:schemeClr val="bg1"/>
                </a:solidFill>
              </a:rPr>
              <a:t>    </a:t>
            </a:r>
            <a:r>
              <a:rPr lang="fr-FR" sz="900" b="1">
                <a:solidFill>
                  <a:schemeClr val="bg1"/>
                </a:solidFill>
              </a:rPr>
              <a:t>Automation</a:t>
            </a:r>
            <a:endParaRPr lang="fr-FR" sz="900" b="1" dirty="0">
              <a:solidFill>
                <a:schemeClr val="bg1"/>
              </a:solidFill>
            </a:endParaRPr>
          </a:p>
        </p:txBody>
      </p:sp>
      <p:pic>
        <p:nvPicPr>
          <p:cNvPr id="23" name="Image 22" descr="Une image contenant Graphique, clipart, Police, dessin humoristique&#10;&#10;Le contenu généré par l’IA peut être incorrect.">
            <a:extLst>
              <a:ext uri="{FF2B5EF4-FFF2-40B4-BE49-F238E27FC236}">
                <a16:creationId xmlns:a16="http://schemas.microsoft.com/office/drawing/2014/main" id="{779E13AA-BAD2-6BD9-1BDE-DE0434FDE2FD}"/>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10129308" y="6255125"/>
            <a:ext cx="262889" cy="305919"/>
          </a:xfrm>
          <a:prstGeom prst="rect">
            <a:avLst/>
          </a:prstGeom>
          <a:noFill/>
        </p:spPr>
      </p:pic>
    </p:spTree>
    <p:extLst>
      <p:ext uri="{BB962C8B-B14F-4D97-AF65-F5344CB8AC3E}">
        <p14:creationId xmlns:p14="http://schemas.microsoft.com/office/powerpoint/2010/main" val="278578441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34871</TotalTime>
  <Words>311</Words>
  <Application>Microsoft Office PowerPoint</Application>
  <PresentationFormat>Grand écran</PresentationFormat>
  <Paragraphs>81</Paragraphs>
  <Slides>1</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Aptos</vt:lpstr>
      <vt:lpstr>Aptos Display</vt:lpstr>
      <vt:lpstr>Arial</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Keltoum Penot</dc:creator>
  <cp:lastModifiedBy>Keltoum Penot</cp:lastModifiedBy>
  <cp:revision>1611</cp:revision>
  <dcterms:created xsi:type="dcterms:W3CDTF">2026-02-27T09:02:55Z</dcterms:created>
  <dcterms:modified xsi:type="dcterms:W3CDTF">2026-05-11T13:04:26Z</dcterms:modified>
</cp:coreProperties>
</file>