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00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1229"/>
    <a:srgbClr val="5EFBED"/>
    <a:srgbClr val="071A3B"/>
    <a:srgbClr val="0FDE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691903B-7683-773F-7976-39F9C28E7C88}" v="1351" dt="2026-05-11T12:46:32.8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81" autoAdjust="0"/>
    <p:restoredTop sz="94039" autoAdjust="0"/>
  </p:normalViewPr>
  <p:slideViewPr>
    <p:cSldViewPr snapToGrid="0">
      <p:cViewPr varScale="1">
        <p:scale>
          <a:sx n="42" d="100"/>
          <a:sy n="42" d="100"/>
        </p:scale>
        <p:origin x="56" y="6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B96B52-5933-4B3E-A738-ED6853C06048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105DA4-43A5-425D-B26F-E2603D73ED4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3971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B6111B-DEC6-4A10-93A3-7A97453A64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831784FC-ADBB-16C1-1976-F62FFD21162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E577616E-16FF-DA83-4452-9D45760BC78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8BC93AE-94F9-C148-7CCE-1F9D00F0E2B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105DA4-43A5-425D-B26F-E2603D73ED45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29782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C2613DA-2877-25C3-6390-3072529173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A9B1BE5-DE0F-A7A9-367E-D3F277AA51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383BD95-C75E-D748-06C6-5689555901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A5D0C4B-DF1B-50E1-EBB3-2711FBFC4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4F72B94-A586-4711-92BF-7D5D3AC1B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5890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D398C40-A0C2-5DCB-0787-037AD64E1A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FF3204E-DDB6-C3EC-3E26-96027E2E70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EEFA5B0-9007-33A0-9201-231F5457B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4BE8E61-16F7-5C18-97FD-4A58F06D86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B99A54A-B867-06F9-38F8-7C68352FC1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7399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5C6E0DB0-CE31-E3BA-6AAE-0D63466D15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EEA3EAE-362F-C4D8-5E7A-76EDA1ED99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1658360-01C6-E873-498F-5797446072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159F578-938A-8331-0B2D-C9F6126A0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8145292-EFD3-7149-EF13-09E531D08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7850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AAAC67-32FB-D83C-17A4-95702188DF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4981DFD-CEB2-C800-5B13-5E8F0DD2C5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CE880DD-480B-9888-DE8F-183DFC5D13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A263BFD-BDFB-48FB-C62F-24F8A4F12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811A842-8A4D-72DF-23D3-5CA0C9786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125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7AD156F-F449-A67F-27A3-AAF456997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D081527-C8DA-CD5C-1BC5-EA86B44802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8A4CBBA-933C-54F1-8D5B-ACC38A9CAD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C79CAAA-BB65-474D-DA13-601A3C7D3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E7521D8-1A77-8FFE-30B9-4DB97AC95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2455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CB84B41-77E9-292B-30E6-C6CEFA4E83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B60DF59-CE12-B796-A5F4-0C12141057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3336741-73B7-01D7-A22E-AF6F4CBE28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5659E68-DC4C-20B9-B167-EE31B1B1B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0332E88-950F-E123-58BC-5886322918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E6FA847-05B6-5890-CEE5-BB671F36F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4404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6A468FC-A187-04AE-E676-B5977167F6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7FA6FA3-D107-035A-07FF-4F65DEB726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AD7CB08-6EE0-3AAE-582C-F1070EE7BA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13F61AF-610A-77B9-395D-601B4BC40F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DBD4BDD-6140-9600-42A0-4A48126027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A70A396-9954-688A-A3AA-4FC822B95F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550FA795-1280-F23E-4415-FE0E863B7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8AB421DB-81A3-AEC0-ED9E-939C6C45B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7564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950E59-D428-CC4A-9A7A-8E2E1A51A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9369730-83FE-CDF0-FFED-994BBD6688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3743BE7-376A-4A17-D34C-FF1AC1A93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C9B41F6-6A2B-01F0-E8F4-5F7B79360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0451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7823C85-7452-B674-5E13-DFB1BA17C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91C75EB-AE70-FF34-7953-DB3534DA6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7D7FD03-F86D-C434-14C3-B9A3A6A33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5387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87C378-4FA1-8BA6-F0CF-F83B4A7CFF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248DCA8-2F7A-D483-4F7B-EF629033A2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AA208A0-D934-B95A-A20C-3ED6F8345F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CA2DB46-5AE7-35CE-B3B2-729877D114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187453B-3C5A-C28F-06B4-782C419F2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0349316-176A-4A81-3097-D34959D51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6785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ECFCE10-865A-EFCC-CC42-6469806F9A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9DCE1DF-1C6D-99BD-0A99-A7256FE6F7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7168D05-5B3A-3C34-3CD2-CBC84C41D3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EBB4919-3D14-B515-AB4C-9BDAD3796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90F02DC-4F86-A2C5-7BC8-9400F75D8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7724E2D-A885-9329-0A6C-7DAAD5ADF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9038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05C897E2-9CD6-B393-E95E-0CC3B77A3D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DD25A39-2F97-468A-29A1-1E8B62719F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E83E63E-44C3-2259-AEC7-D43C3054BF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45B1568-F367-28BB-32AF-13C172E790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3930659-BE54-9C8B-7B3E-74D1C8E6AB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2065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9069F2-84DB-2401-ED23-B79C1B28BE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" name="Image 163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3660185B-663B-4C67-8E88-F2C5011A862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9787" y="6328183"/>
            <a:ext cx="1130918" cy="510988"/>
          </a:xfrm>
          <a:prstGeom prst="rect">
            <a:avLst/>
          </a:prstGeom>
          <a:noFill/>
        </p:spPr>
      </p:pic>
      <p:sp>
        <p:nvSpPr>
          <p:cNvPr id="168" name="Rectangle 167">
            <a:extLst>
              <a:ext uri="{FF2B5EF4-FFF2-40B4-BE49-F238E27FC236}">
                <a16:creationId xmlns:a16="http://schemas.microsoft.com/office/drawing/2014/main" id="{08AB3395-5CB8-E265-77F3-DC628441D890}"/>
              </a:ext>
            </a:extLst>
          </p:cNvPr>
          <p:cNvSpPr/>
          <p:nvPr/>
        </p:nvSpPr>
        <p:spPr>
          <a:xfrm>
            <a:off x="2343290" y="-21708"/>
            <a:ext cx="9848710" cy="68862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/>
          </a:p>
          <a:p>
            <a:pPr algn="ctr"/>
            <a:endParaRPr lang="fr-FR" dirty="0"/>
          </a:p>
        </p:txBody>
      </p:sp>
      <p:sp>
        <p:nvSpPr>
          <p:cNvPr id="169" name="Rectangle 168">
            <a:extLst>
              <a:ext uri="{FF2B5EF4-FFF2-40B4-BE49-F238E27FC236}">
                <a16:creationId xmlns:a16="http://schemas.microsoft.com/office/drawing/2014/main" id="{BB1E9B67-DE6E-E2C8-6A8C-DDEE43FF00AF}"/>
              </a:ext>
            </a:extLst>
          </p:cNvPr>
          <p:cNvSpPr/>
          <p:nvPr/>
        </p:nvSpPr>
        <p:spPr>
          <a:xfrm>
            <a:off x="3268010" y="198201"/>
            <a:ext cx="8418021" cy="12695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800" b="1" dirty="0">
                <a:solidFill>
                  <a:schemeClr val="tx1"/>
                </a:solidFill>
              </a:rPr>
              <a:t>Automatiser l’organisation d’un pot de départ </a:t>
            </a:r>
          </a:p>
          <a:p>
            <a:endParaRPr lang="fr-FR" sz="2800" dirty="0">
              <a:solidFill>
                <a:schemeClr val="tx1"/>
              </a:solidFill>
            </a:endParaRPr>
          </a:p>
          <a:p>
            <a:r>
              <a:rPr lang="fr-FR" sz="1100" dirty="0">
                <a:solidFill>
                  <a:schemeClr val="tx1"/>
                </a:solidFill>
              </a:rPr>
              <a:t>Simplifier Faciliter l’organisation des pots de départ en automatisant la planification, les invitations et la logistique. HUBI coordonne les participants, les disponibilités et les ressources nécessaires.</a:t>
            </a:r>
          </a:p>
        </p:txBody>
      </p:sp>
      <p:sp>
        <p:nvSpPr>
          <p:cNvPr id="170" name="Rectangle 169">
            <a:extLst>
              <a:ext uri="{FF2B5EF4-FFF2-40B4-BE49-F238E27FC236}">
                <a16:creationId xmlns:a16="http://schemas.microsoft.com/office/drawing/2014/main" id="{9D7E1B3C-0C99-3550-506B-32C9E5DEE4A9}"/>
              </a:ext>
            </a:extLst>
          </p:cNvPr>
          <p:cNvSpPr/>
          <p:nvPr/>
        </p:nvSpPr>
        <p:spPr>
          <a:xfrm>
            <a:off x="3352644" y="1657455"/>
            <a:ext cx="2172206" cy="2422873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>
                <a:solidFill>
                  <a:schemeClr val="tx1"/>
                </a:solidFill>
              </a:rPr>
              <a:t>Déclenchement de l’événement</a:t>
            </a:r>
            <a:endParaRPr lang="fr-FR">
              <a:solidFill>
                <a:schemeClr val="tx1"/>
              </a:solidFill>
            </a:endParaRPr>
          </a:p>
          <a:p>
            <a:br>
              <a:rPr lang="fr-FR" sz="1050" dirty="0">
                <a:solidFill>
                  <a:schemeClr val="tx1"/>
                </a:solidFill>
              </a:rPr>
            </a:br>
            <a:r>
              <a:rPr lang="fr-FR" sz="1050">
                <a:solidFill>
                  <a:schemeClr val="tx1"/>
                </a:solidFill>
              </a:rPr>
              <a:t>Un départ est enregistré dans le </a:t>
            </a:r>
            <a:r>
              <a:rPr lang="fr-FR" sz="1050" dirty="0">
                <a:solidFill>
                  <a:schemeClr val="tx1"/>
                </a:solidFill>
              </a:rPr>
              <a:t>SIRH ou par un manager. HUBI propose automatiquement d’organiser un pot.</a:t>
            </a:r>
            <a:br>
              <a:rPr lang="fr-FR" sz="1050" dirty="0">
                <a:solidFill>
                  <a:schemeClr val="tx1"/>
                </a:solidFill>
              </a:rPr>
            </a:br>
            <a:r>
              <a:rPr lang="fr-FR" sz="1050" dirty="0">
                <a:solidFill>
                  <a:schemeClr val="tx1"/>
                </a:solidFill>
              </a:rPr>
              <a:t>Bénéfice : Aucun oubli.</a:t>
            </a:r>
            <a:endParaRPr lang="fr-FR">
              <a:solidFill>
                <a:schemeClr val="tx1"/>
              </a:solidFill>
            </a:endParaRPr>
          </a:p>
          <a:p>
            <a:endParaRPr lang="fr-FR" sz="1050" b="1" dirty="0">
              <a:solidFill>
                <a:schemeClr val="tx1"/>
              </a:solidFill>
            </a:endParaRPr>
          </a:p>
          <a:p>
            <a:endParaRPr lang="fr-FR" sz="1050" b="1" dirty="0">
              <a:solidFill>
                <a:schemeClr val="tx1"/>
              </a:solidFill>
            </a:endParaRPr>
          </a:p>
          <a:p>
            <a:r>
              <a:rPr lang="fr-FR" sz="900" b="1" dirty="0">
                <a:solidFill>
                  <a:schemeClr val="tx1"/>
                </a:solidFill>
              </a:rPr>
              <a:t>Agent HUBI Event </a:t>
            </a:r>
            <a:r>
              <a:rPr lang="fr-FR" sz="900" b="1" dirty="0" err="1">
                <a:solidFill>
                  <a:schemeClr val="tx1"/>
                </a:solidFill>
              </a:rPr>
              <a:t>Trigge</a:t>
            </a:r>
            <a:endParaRPr lang="fr-FR" sz="900" b="1" dirty="0">
              <a:solidFill>
                <a:schemeClr val="tx1"/>
              </a:solidFill>
            </a:endParaRPr>
          </a:p>
        </p:txBody>
      </p:sp>
      <p:sp>
        <p:nvSpPr>
          <p:cNvPr id="171" name="Rectangle 170">
            <a:extLst>
              <a:ext uri="{FF2B5EF4-FFF2-40B4-BE49-F238E27FC236}">
                <a16:creationId xmlns:a16="http://schemas.microsoft.com/office/drawing/2014/main" id="{517481C4-8F0E-D5C9-4E6B-95DBF6BB8754}"/>
              </a:ext>
            </a:extLst>
          </p:cNvPr>
          <p:cNvSpPr/>
          <p:nvPr/>
        </p:nvSpPr>
        <p:spPr>
          <a:xfrm>
            <a:off x="3464761" y="1724473"/>
            <a:ext cx="262889" cy="278487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1</a:t>
            </a:r>
          </a:p>
        </p:txBody>
      </p:sp>
      <p:sp>
        <p:nvSpPr>
          <p:cNvPr id="172" name="Rectangle 171">
            <a:extLst>
              <a:ext uri="{FF2B5EF4-FFF2-40B4-BE49-F238E27FC236}">
                <a16:creationId xmlns:a16="http://schemas.microsoft.com/office/drawing/2014/main" id="{87ADB526-C5AF-CEA7-CEC1-5F101A4FCF22}"/>
              </a:ext>
            </a:extLst>
          </p:cNvPr>
          <p:cNvSpPr/>
          <p:nvPr/>
        </p:nvSpPr>
        <p:spPr>
          <a:xfrm>
            <a:off x="5605410" y="1635743"/>
            <a:ext cx="2165307" cy="2446124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 dirty="0">
                <a:solidFill>
                  <a:schemeClr val="tx1"/>
                </a:solidFill>
              </a:rPr>
              <a:t>Recherche des disponibilités</a:t>
            </a:r>
          </a:p>
          <a:p>
            <a:br>
              <a:rPr lang="fr-FR" sz="1050" dirty="0">
                <a:solidFill>
                  <a:schemeClr val="tx1"/>
                </a:solidFill>
              </a:rPr>
            </a:br>
            <a:r>
              <a:rPr lang="fr-FR" sz="1050">
                <a:solidFill>
                  <a:schemeClr val="tx1"/>
                </a:solidFill>
              </a:rPr>
              <a:t>HUBI analyse les agendas des </a:t>
            </a:r>
            <a:r>
              <a:rPr lang="fr-FR" sz="1050" dirty="0">
                <a:solidFill>
                  <a:schemeClr val="tx1"/>
                </a:solidFill>
              </a:rPr>
              <a:t>équipes pour proposer une date compatible.</a:t>
            </a:r>
            <a:br>
              <a:rPr lang="fr-FR" sz="1050" dirty="0">
                <a:solidFill>
                  <a:schemeClr val="tx1"/>
                </a:solidFill>
              </a:rPr>
            </a:br>
            <a:r>
              <a:rPr lang="fr-FR" sz="1050" dirty="0">
                <a:solidFill>
                  <a:schemeClr val="tx1"/>
                </a:solidFill>
              </a:rPr>
              <a:t>Bénéfice : Date optimale trouvée rapidement. </a:t>
            </a:r>
          </a:p>
          <a:p>
            <a:endParaRPr lang="fr-FR" sz="1050" dirty="0">
              <a:solidFill>
                <a:schemeClr val="tx1"/>
              </a:solidFill>
            </a:endParaRPr>
          </a:p>
          <a:p>
            <a:endParaRPr lang="fr-FR" sz="1050" b="1" dirty="0">
              <a:solidFill>
                <a:schemeClr val="tx1"/>
              </a:solidFill>
            </a:endParaRPr>
          </a:p>
          <a:p>
            <a:r>
              <a:rPr lang="fr-FR" sz="900" b="1">
                <a:solidFill>
                  <a:schemeClr val="tx1"/>
                </a:solidFill>
              </a:rPr>
              <a:t>Agent HUBI Schedule</a:t>
            </a:r>
          </a:p>
          <a:p>
            <a:endParaRPr lang="fr-FR" sz="900" dirty="0">
              <a:solidFill>
                <a:srgbClr val="000000"/>
              </a:solidFill>
            </a:endParaRPr>
          </a:p>
        </p:txBody>
      </p:sp>
      <p:sp>
        <p:nvSpPr>
          <p:cNvPr id="173" name="Rectangle 172">
            <a:extLst>
              <a:ext uri="{FF2B5EF4-FFF2-40B4-BE49-F238E27FC236}">
                <a16:creationId xmlns:a16="http://schemas.microsoft.com/office/drawing/2014/main" id="{C87E3411-208F-CC2B-2DF7-E2A31FFBA365}"/>
              </a:ext>
            </a:extLst>
          </p:cNvPr>
          <p:cNvSpPr/>
          <p:nvPr/>
        </p:nvSpPr>
        <p:spPr>
          <a:xfrm>
            <a:off x="5703319" y="1724473"/>
            <a:ext cx="257470" cy="260199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2</a:t>
            </a:r>
          </a:p>
        </p:txBody>
      </p:sp>
      <p:sp>
        <p:nvSpPr>
          <p:cNvPr id="174" name="Rectangle 173">
            <a:extLst>
              <a:ext uri="{FF2B5EF4-FFF2-40B4-BE49-F238E27FC236}">
                <a16:creationId xmlns:a16="http://schemas.microsoft.com/office/drawing/2014/main" id="{2272A4E9-D6C4-36A8-6BDD-51EC7030744B}"/>
              </a:ext>
            </a:extLst>
          </p:cNvPr>
          <p:cNvSpPr/>
          <p:nvPr/>
        </p:nvSpPr>
        <p:spPr>
          <a:xfrm>
            <a:off x="7851277" y="1625484"/>
            <a:ext cx="2089801" cy="2411812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>
                <a:solidFill>
                  <a:schemeClr val="tx1"/>
                </a:solidFill>
              </a:rPr>
              <a:t>Envoi des invitations</a:t>
            </a:r>
            <a:endParaRPr lang="fr-FR">
              <a:solidFill>
                <a:schemeClr val="tx1"/>
              </a:solidFill>
            </a:endParaRPr>
          </a:p>
          <a:p>
            <a:endParaRPr lang="fr-FR" sz="1050" dirty="0"/>
          </a:p>
          <a:p>
            <a:br>
              <a:rPr lang="fr-FR" sz="1050" dirty="0">
                <a:solidFill>
                  <a:schemeClr val="tx1"/>
                </a:solidFill>
              </a:rPr>
            </a:br>
            <a:r>
              <a:rPr lang="fr-FR" sz="1050">
                <a:solidFill>
                  <a:schemeClr val="tx1"/>
                </a:solidFill>
              </a:rPr>
              <a:t>HUBI envoie les invitations avec </a:t>
            </a:r>
            <a:r>
              <a:rPr lang="fr-FR" sz="1050" dirty="0">
                <a:solidFill>
                  <a:schemeClr val="tx1"/>
                </a:solidFill>
              </a:rPr>
              <a:t>lieu, heure et participant.</a:t>
            </a:r>
            <a:br>
              <a:rPr lang="fr-FR" sz="1050" dirty="0">
                <a:solidFill>
                  <a:schemeClr val="tx1"/>
                </a:solidFill>
              </a:rPr>
            </a:br>
            <a:r>
              <a:rPr lang="fr-FR" sz="1050" dirty="0">
                <a:solidFill>
                  <a:schemeClr val="tx1"/>
                </a:solidFill>
              </a:rPr>
              <a:t>Bénéfice : Communication </a:t>
            </a:r>
            <a:r>
              <a:rPr lang="fr-FR" sz="1050">
                <a:solidFill>
                  <a:schemeClr val="tx1"/>
                </a:solidFill>
              </a:rPr>
              <a:t>automatique.</a:t>
            </a:r>
            <a:endParaRPr lang="fr-FR" sz="1050" b="1">
              <a:solidFill>
                <a:schemeClr val="tx1"/>
              </a:solidFill>
            </a:endParaRPr>
          </a:p>
          <a:p>
            <a:endParaRPr lang="fr-FR" sz="1050" b="1" dirty="0">
              <a:solidFill>
                <a:schemeClr val="tx1"/>
              </a:solidFill>
            </a:endParaRPr>
          </a:p>
          <a:p>
            <a:endParaRPr lang="fr-FR" sz="1050" b="1" dirty="0">
              <a:solidFill>
                <a:schemeClr val="tx1"/>
              </a:solidFill>
            </a:endParaRPr>
          </a:p>
          <a:p>
            <a:r>
              <a:rPr lang="fr-FR" sz="900" b="1">
                <a:solidFill>
                  <a:schemeClr val="tx1"/>
                </a:solidFill>
              </a:rPr>
              <a:t>Agent HUBI Invite </a:t>
            </a:r>
          </a:p>
        </p:txBody>
      </p:sp>
      <p:sp>
        <p:nvSpPr>
          <p:cNvPr id="175" name="Rectangle 174">
            <a:extLst>
              <a:ext uri="{FF2B5EF4-FFF2-40B4-BE49-F238E27FC236}">
                <a16:creationId xmlns:a16="http://schemas.microsoft.com/office/drawing/2014/main" id="{07865D79-C065-DF91-5B7E-5B6C0F550990}"/>
              </a:ext>
            </a:extLst>
          </p:cNvPr>
          <p:cNvSpPr/>
          <p:nvPr/>
        </p:nvSpPr>
        <p:spPr>
          <a:xfrm>
            <a:off x="7933317" y="1714609"/>
            <a:ext cx="253179" cy="270063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3</a:t>
            </a:r>
          </a:p>
        </p:txBody>
      </p:sp>
      <p:sp>
        <p:nvSpPr>
          <p:cNvPr id="177" name="Rectangle 176">
            <a:extLst>
              <a:ext uri="{FF2B5EF4-FFF2-40B4-BE49-F238E27FC236}">
                <a16:creationId xmlns:a16="http://schemas.microsoft.com/office/drawing/2014/main" id="{44BD174B-D808-D7DE-BCD0-D41FA52CA60C}"/>
              </a:ext>
            </a:extLst>
          </p:cNvPr>
          <p:cNvSpPr/>
          <p:nvPr/>
        </p:nvSpPr>
        <p:spPr>
          <a:xfrm>
            <a:off x="10034700" y="4199537"/>
            <a:ext cx="2067999" cy="2460262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>
                <a:solidFill>
                  <a:schemeClr val="tx1"/>
                </a:solidFill>
              </a:rPr>
              <a:t>Organisation logistique</a:t>
            </a:r>
            <a:endParaRPr lang="fr-FR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br>
              <a:rPr lang="fr-FR" sz="1050" dirty="0">
                <a:solidFill>
                  <a:schemeClr val="tx1"/>
                </a:solidFill>
              </a:rPr>
            </a:br>
            <a:r>
              <a:rPr lang="fr-FR" sz="1050" dirty="0">
                <a:solidFill>
                  <a:schemeClr val="tx1"/>
                </a:solidFill>
              </a:rPr>
              <a:t>HUBI réserve salle, commande boissons ou informe le service interne.</a:t>
            </a:r>
            <a:br>
              <a:rPr lang="fr-FR" sz="1050" dirty="0">
                <a:solidFill>
                  <a:schemeClr val="tx1"/>
                </a:solidFill>
              </a:rPr>
            </a:br>
            <a:r>
              <a:rPr lang="fr-FR" sz="1050" dirty="0">
                <a:solidFill>
                  <a:schemeClr val="tx1"/>
                </a:solidFill>
              </a:rPr>
              <a:t>Bénéfice : Aucun oubli matériel. </a:t>
            </a:r>
          </a:p>
          <a:p>
            <a:endParaRPr lang="fr-FR" sz="1050" b="1" dirty="0">
              <a:solidFill>
                <a:schemeClr val="tx1"/>
              </a:solidFill>
            </a:endParaRPr>
          </a:p>
          <a:p>
            <a:endParaRPr lang="fr-FR" sz="1050" b="1" dirty="0">
              <a:solidFill>
                <a:schemeClr val="tx1"/>
              </a:solidFill>
            </a:endParaRPr>
          </a:p>
          <a:p>
            <a:endParaRPr lang="fr-FR" sz="1050" b="1" dirty="0">
              <a:solidFill>
                <a:schemeClr val="tx1"/>
              </a:solidFill>
            </a:endParaRPr>
          </a:p>
          <a:p>
            <a:r>
              <a:rPr lang="fr-FR" sz="900" b="1" dirty="0">
                <a:solidFill>
                  <a:schemeClr val="tx1"/>
                </a:solidFill>
              </a:rPr>
              <a:t>Agent HUBI </a:t>
            </a:r>
            <a:r>
              <a:rPr lang="fr-FR" sz="900" b="1" dirty="0" err="1">
                <a:solidFill>
                  <a:schemeClr val="tx1"/>
                </a:solidFill>
              </a:rPr>
              <a:t>Logistics</a:t>
            </a:r>
            <a:r>
              <a:rPr lang="fr-FR" sz="900" b="1" dirty="0">
                <a:solidFill>
                  <a:schemeClr val="tx1"/>
                </a:solidFill>
              </a:rPr>
              <a:t> </a:t>
            </a:r>
            <a:endParaRPr lang="fr-FR" sz="900" dirty="0">
              <a:solidFill>
                <a:schemeClr val="tx1"/>
              </a:solidFill>
            </a:endParaRPr>
          </a:p>
          <a:p>
            <a:endParaRPr lang="fr-FR" sz="900" dirty="0">
              <a:solidFill>
                <a:schemeClr val="tx1"/>
              </a:solidFill>
            </a:endParaRPr>
          </a:p>
        </p:txBody>
      </p:sp>
      <p:sp>
        <p:nvSpPr>
          <p:cNvPr id="178" name="Rectangle 177">
            <a:extLst>
              <a:ext uri="{FF2B5EF4-FFF2-40B4-BE49-F238E27FC236}">
                <a16:creationId xmlns:a16="http://schemas.microsoft.com/office/drawing/2014/main" id="{1B0807CB-FFEA-84D2-13B1-D2A460A09CFE}"/>
              </a:ext>
            </a:extLst>
          </p:cNvPr>
          <p:cNvSpPr/>
          <p:nvPr/>
        </p:nvSpPr>
        <p:spPr>
          <a:xfrm>
            <a:off x="10065256" y="4256707"/>
            <a:ext cx="238595" cy="242894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5</a:t>
            </a:r>
          </a:p>
        </p:txBody>
      </p:sp>
      <p:sp>
        <p:nvSpPr>
          <p:cNvPr id="179" name="Rectangle 178">
            <a:extLst>
              <a:ext uri="{FF2B5EF4-FFF2-40B4-BE49-F238E27FC236}">
                <a16:creationId xmlns:a16="http://schemas.microsoft.com/office/drawing/2014/main" id="{C19A210E-54D0-0F07-F251-54CA09791031}"/>
              </a:ext>
            </a:extLst>
          </p:cNvPr>
          <p:cNvSpPr/>
          <p:nvPr/>
        </p:nvSpPr>
        <p:spPr>
          <a:xfrm>
            <a:off x="7856705" y="4197829"/>
            <a:ext cx="2084373" cy="2446124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>
                <a:solidFill>
                  <a:schemeClr val="tx1"/>
                </a:solidFill>
              </a:rPr>
              <a:t>Rappels et suivi</a:t>
            </a:r>
            <a:endParaRPr lang="fr-FR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br>
              <a:rPr lang="fr-FR" sz="1050" dirty="0">
                <a:solidFill>
                  <a:schemeClr val="tx1"/>
                </a:solidFill>
              </a:rPr>
            </a:br>
            <a:r>
              <a:rPr lang="fr-FR" sz="1050" dirty="0">
                <a:solidFill>
                  <a:schemeClr val="tx1"/>
                </a:solidFill>
              </a:rPr>
              <a:t>HUBI relance les participants et confirme l’événement.</a:t>
            </a:r>
            <a:br>
              <a:rPr lang="fr-FR" sz="1050" dirty="0">
                <a:solidFill>
                  <a:schemeClr val="tx1"/>
                </a:solidFill>
              </a:rPr>
            </a:br>
            <a:r>
              <a:rPr lang="fr-FR" sz="1050" dirty="0">
                <a:solidFill>
                  <a:schemeClr val="tx1"/>
                </a:solidFill>
              </a:rPr>
              <a:t>Bénéfice : Participation maximale. </a:t>
            </a:r>
          </a:p>
          <a:p>
            <a:endParaRPr lang="fr-FR" sz="1050" b="1" dirty="0">
              <a:solidFill>
                <a:schemeClr val="tx1"/>
              </a:solidFill>
            </a:endParaRPr>
          </a:p>
          <a:p>
            <a:endParaRPr lang="fr-FR" sz="1050" b="1" dirty="0">
              <a:solidFill>
                <a:schemeClr val="tx1"/>
              </a:solidFill>
            </a:endParaRPr>
          </a:p>
          <a:p>
            <a:endParaRPr lang="fr-FR" sz="1050" b="1" dirty="0">
              <a:solidFill>
                <a:srgbClr val="000000"/>
              </a:solidFill>
            </a:endParaRPr>
          </a:p>
          <a:p>
            <a:r>
              <a:rPr lang="fr-FR" sz="900" b="1" dirty="0">
                <a:solidFill>
                  <a:schemeClr val="tx1"/>
                </a:solidFill>
              </a:rPr>
              <a:t>Agent HUBI </a:t>
            </a:r>
            <a:r>
              <a:rPr lang="fr-FR" sz="900" b="1">
                <a:solidFill>
                  <a:schemeClr val="tx1"/>
                </a:solidFill>
              </a:rPr>
              <a:t>Reminder</a:t>
            </a:r>
            <a:br>
              <a:rPr lang="fr-FR" sz="900" dirty="0">
                <a:solidFill>
                  <a:schemeClr val="tx1"/>
                </a:solidFill>
              </a:rPr>
            </a:br>
            <a:endParaRPr lang="fr-FR" sz="900" b="1">
              <a:solidFill>
                <a:schemeClr val="bg1"/>
              </a:solidFill>
            </a:endParaRPr>
          </a:p>
        </p:txBody>
      </p:sp>
      <p:sp>
        <p:nvSpPr>
          <p:cNvPr id="180" name="Rectangle 179">
            <a:extLst>
              <a:ext uri="{FF2B5EF4-FFF2-40B4-BE49-F238E27FC236}">
                <a16:creationId xmlns:a16="http://schemas.microsoft.com/office/drawing/2014/main" id="{78E9E172-DA70-D247-EF32-5DAAE20F2871}"/>
              </a:ext>
            </a:extLst>
          </p:cNvPr>
          <p:cNvSpPr/>
          <p:nvPr/>
        </p:nvSpPr>
        <p:spPr>
          <a:xfrm>
            <a:off x="7951605" y="4256707"/>
            <a:ext cx="284247" cy="242894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6</a:t>
            </a:r>
          </a:p>
        </p:txBody>
      </p:sp>
      <p:sp>
        <p:nvSpPr>
          <p:cNvPr id="194" name="Rectangle 193">
            <a:extLst>
              <a:ext uri="{FF2B5EF4-FFF2-40B4-BE49-F238E27FC236}">
                <a16:creationId xmlns:a16="http://schemas.microsoft.com/office/drawing/2014/main" id="{9C71D0B8-C7ED-1D33-F68D-CE754E519D24}"/>
              </a:ext>
            </a:extLst>
          </p:cNvPr>
          <p:cNvSpPr/>
          <p:nvPr/>
        </p:nvSpPr>
        <p:spPr>
          <a:xfrm>
            <a:off x="-66246" y="-1657"/>
            <a:ext cx="2984177" cy="6872090"/>
          </a:xfrm>
          <a:prstGeom prst="rect">
            <a:avLst/>
          </a:prstGeom>
          <a:solidFill>
            <a:srgbClr val="05122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5" name="ZoneTexte 194">
            <a:extLst>
              <a:ext uri="{FF2B5EF4-FFF2-40B4-BE49-F238E27FC236}">
                <a16:creationId xmlns:a16="http://schemas.microsoft.com/office/drawing/2014/main" id="{922897E9-5699-FEA9-C70E-074C92B0CBCA}"/>
              </a:ext>
            </a:extLst>
          </p:cNvPr>
          <p:cNvSpPr txBox="1"/>
          <p:nvPr/>
        </p:nvSpPr>
        <p:spPr>
          <a:xfrm>
            <a:off x="-56869" y="1836745"/>
            <a:ext cx="2857064" cy="995144"/>
          </a:xfrm>
          <a:prstGeom prst="rect">
            <a:avLst/>
          </a:prstGeom>
          <a:solidFill>
            <a:schemeClr val="tx1"/>
          </a:solidFill>
          <a:ln>
            <a:solidFill>
              <a:schemeClr val="bg2">
                <a:lumMod val="2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fr-FR" sz="1200" b="1" dirty="0">
                <a:solidFill>
                  <a:srgbClr val="5EFBED"/>
                </a:solidFill>
              </a:rPr>
              <a:t>Bénéfices</a:t>
            </a:r>
            <a:endParaRPr lang="fr-FR" sz="1000" b="1" kern="100" dirty="0">
              <a:solidFill>
                <a:schemeClr val="bg1"/>
              </a:solidFill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fr-FR" sz="1000" dirty="0">
                <a:solidFill>
                  <a:schemeClr val="bg1"/>
                </a:solidFill>
              </a:rPr>
              <a:t>• Gain de temps organisation</a:t>
            </a:r>
            <a:br>
              <a:rPr lang="fr-FR" sz="1000" dirty="0">
                <a:solidFill>
                  <a:schemeClr val="bg1"/>
                </a:solidFill>
              </a:rPr>
            </a:br>
            <a:r>
              <a:rPr lang="fr-FR" sz="1000" dirty="0">
                <a:solidFill>
                  <a:schemeClr val="bg1"/>
                </a:solidFill>
              </a:rPr>
              <a:t>• Meilleure participation</a:t>
            </a:r>
            <a:br>
              <a:rPr lang="fr-FR" sz="1000" dirty="0">
                <a:solidFill>
                  <a:schemeClr val="bg1"/>
                </a:solidFill>
              </a:rPr>
            </a:br>
            <a:r>
              <a:rPr lang="fr-FR" sz="1000" dirty="0">
                <a:solidFill>
                  <a:schemeClr val="bg1"/>
                </a:solidFill>
              </a:rPr>
              <a:t>• Moins d’oublis</a:t>
            </a:r>
            <a:br>
              <a:rPr lang="fr-FR" sz="1000" dirty="0">
                <a:solidFill>
                  <a:schemeClr val="bg1"/>
                </a:solidFill>
              </a:rPr>
            </a:br>
            <a:r>
              <a:rPr lang="fr-FR" sz="1000" dirty="0">
                <a:solidFill>
                  <a:schemeClr val="bg1"/>
                </a:solidFill>
              </a:rPr>
              <a:t>• Expérience employé </a:t>
            </a:r>
            <a:r>
              <a:rPr lang="fr-FR" sz="1000" dirty="0"/>
              <a:t>améliorée</a:t>
            </a:r>
            <a:endParaRPr lang="fr-FR" sz="1050" kern="100" dirty="0">
              <a:solidFill>
                <a:schemeClr val="bg1"/>
              </a:solidFill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6" name="ZoneTexte 195">
            <a:extLst>
              <a:ext uri="{FF2B5EF4-FFF2-40B4-BE49-F238E27FC236}">
                <a16:creationId xmlns:a16="http://schemas.microsoft.com/office/drawing/2014/main" id="{8EC6E0B8-42AA-AC23-FB6D-CB35BB9B795A}"/>
              </a:ext>
            </a:extLst>
          </p:cNvPr>
          <p:cNvSpPr txBox="1"/>
          <p:nvPr/>
        </p:nvSpPr>
        <p:spPr>
          <a:xfrm>
            <a:off x="-29862" y="3261814"/>
            <a:ext cx="2822715" cy="1015663"/>
          </a:xfrm>
          <a:prstGeom prst="rect">
            <a:avLst/>
          </a:prstGeom>
          <a:solidFill>
            <a:schemeClr val="tx1"/>
          </a:solidFill>
          <a:ln>
            <a:solidFill>
              <a:schemeClr val="bg2">
                <a:lumMod val="2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fr-FR" sz="1200" dirty="0">
                <a:solidFill>
                  <a:srgbClr val="5EFBED"/>
                </a:solidFill>
              </a:rPr>
              <a:t>KPI impactés</a:t>
            </a:r>
            <a:r>
              <a:rPr lang="fr-FR" sz="1200" dirty="0"/>
              <a:t> </a:t>
            </a:r>
          </a:p>
          <a:p>
            <a:r>
              <a:rPr lang="fr-FR" sz="1200" dirty="0">
                <a:solidFill>
                  <a:schemeClr val="bg1"/>
                </a:solidFill>
              </a:rPr>
              <a:t>• Temps organisation</a:t>
            </a:r>
            <a:br>
              <a:rPr lang="fr-FR" sz="1200" dirty="0">
                <a:solidFill>
                  <a:schemeClr val="bg1"/>
                </a:solidFill>
              </a:rPr>
            </a:br>
            <a:r>
              <a:rPr lang="fr-FR" sz="1200" dirty="0">
                <a:solidFill>
                  <a:schemeClr val="bg1"/>
                </a:solidFill>
              </a:rPr>
              <a:t>• Participation</a:t>
            </a:r>
            <a:br>
              <a:rPr lang="fr-FR" sz="1200" dirty="0">
                <a:solidFill>
                  <a:schemeClr val="bg1"/>
                </a:solidFill>
              </a:rPr>
            </a:br>
            <a:r>
              <a:rPr lang="fr-FR" sz="1200" dirty="0">
                <a:solidFill>
                  <a:schemeClr val="bg1"/>
                </a:solidFill>
              </a:rPr>
              <a:t>• Nombre événements organisés</a:t>
            </a:r>
            <a:br>
              <a:rPr lang="fr-FR" sz="1200" dirty="0">
                <a:solidFill>
                  <a:schemeClr val="bg1"/>
                </a:solidFill>
              </a:rPr>
            </a:br>
            <a:r>
              <a:rPr lang="fr-FR" sz="1200" dirty="0">
                <a:solidFill>
                  <a:schemeClr val="bg1"/>
                </a:solidFill>
              </a:rPr>
              <a:t>• Satisfaction employés</a:t>
            </a:r>
            <a:endParaRPr lang="fr-FR" sz="10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7" name="Rectangle : coins arrondis 196">
            <a:extLst>
              <a:ext uri="{FF2B5EF4-FFF2-40B4-BE49-F238E27FC236}">
                <a16:creationId xmlns:a16="http://schemas.microsoft.com/office/drawing/2014/main" id="{93ED0D31-30A9-8A8D-9515-C6E9DCE42F4E}"/>
              </a:ext>
            </a:extLst>
          </p:cNvPr>
          <p:cNvSpPr/>
          <p:nvPr/>
        </p:nvSpPr>
        <p:spPr>
          <a:xfrm>
            <a:off x="19071" y="173084"/>
            <a:ext cx="2447256" cy="506771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/>
              <a:t>RH / Vie d’entreprise</a:t>
            </a:r>
            <a:endParaRPr lang="fr-FR" sz="2800" b="1" dirty="0">
              <a:solidFill>
                <a:schemeClr val="bg1"/>
              </a:solidFill>
            </a:endParaRPr>
          </a:p>
        </p:txBody>
      </p:sp>
      <p:pic>
        <p:nvPicPr>
          <p:cNvPr id="198" name="Image 197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F7ACEFF2-FB2F-77B1-F0B1-F868928FC88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123" y="6353514"/>
            <a:ext cx="1130918" cy="510988"/>
          </a:xfrm>
          <a:prstGeom prst="rect">
            <a:avLst/>
          </a:prstGeom>
          <a:noFill/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08115505-31D8-4B14-F8B4-9D8445FF93D4}"/>
              </a:ext>
            </a:extLst>
          </p:cNvPr>
          <p:cNvSpPr/>
          <p:nvPr/>
        </p:nvSpPr>
        <p:spPr>
          <a:xfrm>
            <a:off x="10021638" y="1635742"/>
            <a:ext cx="2079265" cy="2460262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>
                <a:solidFill>
                  <a:schemeClr val="tx1"/>
                </a:solidFill>
              </a:rPr>
              <a:t>Gestion des contributions</a:t>
            </a:r>
            <a:endParaRPr lang="fr-FR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br>
              <a:rPr lang="fr-FR" sz="1050" dirty="0">
                <a:solidFill>
                  <a:schemeClr val="tx1"/>
                </a:solidFill>
              </a:rPr>
            </a:br>
            <a:r>
              <a:rPr lang="fr-FR" sz="1050">
                <a:solidFill>
                  <a:schemeClr val="tx1"/>
                </a:solidFill>
              </a:rPr>
              <a:t>HUBI organise la cagnotte ou la </a:t>
            </a:r>
            <a:r>
              <a:rPr lang="fr-FR" sz="1050" dirty="0">
                <a:solidFill>
                  <a:schemeClr val="tx1"/>
                </a:solidFill>
              </a:rPr>
              <a:t>participation.</a:t>
            </a:r>
            <a:br>
              <a:rPr lang="fr-FR" sz="1050" dirty="0">
                <a:solidFill>
                  <a:schemeClr val="tx1"/>
                </a:solidFill>
              </a:rPr>
            </a:br>
            <a:r>
              <a:rPr lang="fr-FR" sz="1050" dirty="0">
                <a:solidFill>
                  <a:schemeClr val="tx1"/>
                </a:solidFill>
              </a:rPr>
              <a:t>Bénéfice : Organisation simplifiée. </a:t>
            </a:r>
            <a:endParaRPr lang="fr-FR" sz="1050" b="1" dirty="0">
              <a:solidFill>
                <a:schemeClr val="tx1"/>
              </a:solidFill>
            </a:endParaRPr>
          </a:p>
          <a:p>
            <a:endParaRPr lang="fr-FR" sz="1050" b="1" dirty="0">
              <a:solidFill>
                <a:schemeClr val="tx1"/>
              </a:solidFill>
            </a:endParaRPr>
          </a:p>
          <a:p>
            <a:endParaRPr lang="fr-FR" sz="1050" b="1" dirty="0">
              <a:solidFill>
                <a:schemeClr val="tx1"/>
              </a:solidFill>
            </a:endParaRPr>
          </a:p>
          <a:p>
            <a:r>
              <a:rPr lang="fr-FR" sz="900" b="1">
                <a:solidFill>
                  <a:schemeClr val="tx1"/>
                </a:solidFill>
              </a:rPr>
              <a:t>Agent HUBI Contribution</a:t>
            </a:r>
            <a:br>
              <a:rPr lang="fr-FR" sz="900" dirty="0">
                <a:solidFill>
                  <a:schemeClr val="tx1"/>
                </a:solidFill>
              </a:rPr>
            </a:br>
            <a:endParaRPr lang="fr-FR" sz="900">
              <a:solidFill>
                <a:schemeClr val="tx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FF4003F-F930-AE38-E725-60BA7CCD8FC4}"/>
              </a:ext>
            </a:extLst>
          </p:cNvPr>
          <p:cNvSpPr/>
          <p:nvPr/>
        </p:nvSpPr>
        <p:spPr>
          <a:xfrm>
            <a:off x="10110097" y="1714968"/>
            <a:ext cx="253179" cy="270063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4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17A32D5-85C5-23E7-394B-C92F421B829F}"/>
              </a:ext>
            </a:extLst>
          </p:cNvPr>
          <p:cNvSpPr/>
          <p:nvPr/>
        </p:nvSpPr>
        <p:spPr>
          <a:xfrm>
            <a:off x="10255816" y="6371846"/>
            <a:ext cx="1314457" cy="1228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fr-FR" sz="900" b="1" dirty="0">
                <a:solidFill>
                  <a:schemeClr val="bg1"/>
                </a:solidFill>
              </a:rPr>
              <a:t>    </a:t>
            </a:r>
            <a:r>
              <a:rPr lang="fr-FR" sz="900" b="1">
                <a:solidFill>
                  <a:schemeClr val="bg1"/>
                </a:solidFill>
              </a:rPr>
              <a:t>Automation</a:t>
            </a:r>
            <a:endParaRPr lang="fr-FR" sz="900" b="1" dirty="0">
              <a:solidFill>
                <a:schemeClr val="bg1"/>
              </a:solidFill>
            </a:endParaRPr>
          </a:p>
        </p:txBody>
      </p:sp>
      <p:pic>
        <p:nvPicPr>
          <p:cNvPr id="11" name="Image 10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310F2446-0E58-566F-407E-388FE1E5025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10129308" y="6255125"/>
            <a:ext cx="262889" cy="305919"/>
          </a:xfrm>
          <a:prstGeom prst="rect">
            <a:avLst/>
          </a:prstGeom>
          <a:noFill/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A6E5418B-4941-9070-8FB3-1EE317E5B1C3}"/>
              </a:ext>
            </a:extLst>
          </p:cNvPr>
          <p:cNvSpPr/>
          <p:nvPr/>
        </p:nvSpPr>
        <p:spPr>
          <a:xfrm>
            <a:off x="10237769" y="3837193"/>
            <a:ext cx="1314457" cy="1228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fr-FR" sz="900" b="1" dirty="0">
                <a:solidFill>
                  <a:schemeClr val="bg1"/>
                </a:solidFill>
              </a:rPr>
              <a:t>    </a:t>
            </a:r>
            <a:r>
              <a:rPr lang="fr-FR" sz="900" b="1">
                <a:solidFill>
                  <a:schemeClr val="bg1"/>
                </a:solidFill>
              </a:rPr>
              <a:t>Automation</a:t>
            </a:r>
            <a:endParaRPr lang="fr-FR" sz="900" b="1" dirty="0">
              <a:solidFill>
                <a:schemeClr val="bg1"/>
              </a:solidFill>
            </a:endParaRPr>
          </a:p>
        </p:txBody>
      </p:sp>
      <p:pic>
        <p:nvPicPr>
          <p:cNvPr id="15" name="Image 14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48BC6968-3F9B-C884-F11B-961B86BA521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10111261" y="3720472"/>
            <a:ext cx="262889" cy="305919"/>
          </a:xfrm>
          <a:prstGeom prst="rect">
            <a:avLst/>
          </a:prstGeom>
          <a:noFill/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BC4525F5-9F1F-74E7-0ECF-ECD1BC332ED1}"/>
              </a:ext>
            </a:extLst>
          </p:cNvPr>
          <p:cNvSpPr/>
          <p:nvPr/>
        </p:nvSpPr>
        <p:spPr>
          <a:xfrm>
            <a:off x="8082111" y="6373850"/>
            <a:ext cx="1314457" cy="1228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fr-FR" sz="900" b="1" dirty="0">
                <a:solidFill>
                  <a:schemeClr val="bg1"/>
                </a:solidFill>
              </a:rPr>
              <a:t>    </a:t>
            </a:r>
            <a:r>
              <a:rPr lang="fr-FR" sz="900" b="1">
                <a:solidFill>
                  <a:schemeClr val="bg1"/>
                </a:solidFill>
              </a:rPr>
              <a:t>Agent</a:t>
            </a:r>
            <a:endParaRPr lang="fr-FR" sz="900" b="1" dirty="0">
              <a:solidFill>
                <a:schemeClr val="bg1"/>
              </a:solidFill>
            </a:endParaRPr>
          </a:p>
        </p:txBody>
      </p:sp>
      <p:pic>
        <p:nvPicPr>
          <p:cNvPr id="17" name="Image 16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A823169B-1E3A-E0E7-EACF-A176B05CB78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7955603" y="6257130"/>
            <a:ext cx="262889" cy="305919"/>
          </a:xfrm>
          <a:prstGeom prst="rect">
            <a:avLst/>
          </a:prstGeom>
          <a:noFill/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72EF93FE-9B0B-E182-968A-E3C5FCEA56C7}"/>
              </a:ext>
            </a:extLst>
          </p:cNvPr>
          <p:cNvSpPr/>
          <p:nvPr/>
        </p:nvSpPr>
        <p:spPr>
          <a:xfrm>
            <a:off x="8021953" y="3797086"/>
            <a:ext cx="1314457" cy="1228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fr-FR" sz="900" b="1" dirty="0">
                <a:solidFill>
                  <a:schemeClr val="bg1"/>
                </a:solidFill>
              </a:rPr>
              <a:t>    </a:t>
            </a:r>
            <a:r>
              <a:rPr lang="fr-FR" sz="900" b="1">
                <a:solidFill>
                  <a:schemeClr val="bg1"/>
                </a:solidFill>
              </a:rPr>
              <a:t>Agent</a:t>
            </a:r>
            <a:endParaRPr lang="fr-FR" sz="900" b="1" dirty="0">
              <a:solidFill>
                <a:schemeClr val="bg1"/>
              </a:solidFill>
            </a:endParaRPr>
          </a:p>
        </p:txBody>
      </p:sp>
      <p:pic>
        <p:nvPicPr>
          <p:cNvPr id="20" name="Image 19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E52B059F-0165-452A-9E8F-0C8EA83F2D3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7895445" y="3680366"/>
            <a:ext cx="262889" cy="305919"/>
          </a:xfrm>
          <a:prstGeom prst="rect">
            <a:avLst/>
          </a:prstGeom>
          <a:noFill/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ABC8DEE7-D66E-4CDB-16BF-6B9CEE818570}"/>
              </a:ext>
            </a:extLst>
          </p:cNvPr>
          <p:cNvSpPr/>
          <p:nvPr/>
        </p:nvSpPr>
        <p:spPr>
          <a:xfrm>
            <a:off x="5776058" y="3817139"/>
            <a:ext cx="1314457" cy="1228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fr-FR" sz="900" b="1">
                <a:solidFill>
                  <a:schemeClr val="bg1"/>
                </a:solidFill>
              </a:rPr>
              <a:t>     Agent autonome</a:t>
            </a:r>
            <a:endParaRPr lang="fr-FR" sz="900">
              <a:solidFill>
                <a:schemeClr val="bg1"/>
              </a:solidFill>
            </a:endParaRPr>
          </a:p>
        </p:txBody>
      </p:sp>
      <p:pic>
        <p:nvPicPr>
          <p:cNvPr id="22" name="Image 21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6780BE39-EAD2-6E41-1CEE-37E7B7DBAF2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5649550" y="3700419"/>
            <a:ext cx="262889" cy="305919"/>
          </a:xfrm>
          <a:prstGeom prst="rect">
            <a:avLst/>
          </a:prstGeom>
          <a:noFill/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4BC1192A-1526-4D9E-C911-14F0B641E097}"/>
              </a:ext>
            </a:extLst>
          </p:cNvPr>
          <p:cNvSpPr/>
          <p:nvPr/>
        </p:nvSpPr>
        <p:spPr>
          <a:xfrm>
            <a:off x="3570268" y="3817138"/>
            <a:ext cx="1314457" cy="1228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fr-FR" sz="900" b="1">
                <a:solidFill>
                  <a:schemeClr val="bg1"/>
                </a:solidFill>
              </a:rPr>
              <a:t>     Agent autonome</a:t>
            </a:r>
            <a:endParaRPr lang="fr-FR" sz="900">
              <a:solidFill>
                <a:schemeClr val="bg1"/>
              </a:solidFill>
            </a:endParaRPr>
          </a:p>
        </p:txBody>
      </p:sp>
      <p:pic>
        <p:nvPicPr>
          <p:cNvPr id="24" name="Image 23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344B8155-1864-24DA-7C16-CF1278970C6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3443760" y="3700418"/>
            <a:ext cx="262889" cy="30591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7581954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34871</TotalTime>
  <Words>250</Words>
  <Application>Microsoft Office PowerPoint</Application>
  <PresentationFormat>Grand écran</PresentationFormat>
  <Paragraphs>65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Keltoum Penot</dc:creator>
  <cp:lastModifiedBy>Keltoum Penot</cp:lastModifiedBy>
  <cp:revision>1611</cp:revision>
  <dcterms:created xsi:type="dcterms:W3CDTF">2026-02-27T09:02:55Z</dcterms:created>
  <dcterms:modified xsi:type="dcterms:W3CDTF">2026-05-11T13:04:56Z</dcterms:modified>
</cp:coreProperties>
</file>