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88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1229"/>
    <a:srgbClr val="5EFBED"/>
    <a:srgbClr val="071A3B"/>
    <a:srgbClr val="0FDE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91903B-7683-773F-7976-39F9C28E7C88}" v="1351" dt="2026-05-11T12:46:32.8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81" autoAdjust="0"/>
    <p:restoredTop sz="94039" autoAdjust="0"/>
  </p:normalViewPr>
  <p:slideViewPr>
    <p:cSldViewPr snapToGrid="0">
      <p:cViewPr varScale="1">
        <p:scale>
          <a:sx n="42" d="100"/>
          <a:sy n="42" d="100"/>
        </p:scale>
        <p:origin x="56" y="6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B96B52-5933-4B3E-A738-ED6853C06048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105DA4-43A5-425D-B26F-E2603D73ED4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3971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2C0B3F-8001-0C89-FC95-FCB84D55D4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17689C54-060F-6F5D-7188-AF6C32B6FC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>
            <a:extLst>
              <a:ext uri="{FF2B5EF4-FFF2-40B4-BE49-F238E27FC236}">
                <a16:creationId xmlns:a16="http://schemas.microsoft.com/office/drawing/2014/main" id="{4A57C698-37C7-DC7B-B5D0-7498679226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E2599EFD-EE14-6D7C-9EB2-EDCFA0F39AE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1105DA4-43A5-425D-B26F-E2603D73ED45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2258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C2613DA-2877-25C3-6390-3072529173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A9B1BE5-DE0F-A7A9-367E-D3F277AA51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383BD95-C75E-D748-06C6-568955590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A5D0C4B-DF1B-50E1-EBB3-2711FBFC4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4F72B94-A586-4711-92BF-7D5D3AC1B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58907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398C40-A0C2-5DCB-0787-037AD64E1A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FF3204E-DDB6-C3EC-3E26-96027E2E70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EEFA5B0-9007-33A0-9201-231F5457B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4BE8E61-16F7-5C18-97FD-4A58F06D86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B99A54A-B867-06F9-38F8-7C68352FC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7399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5C6E0DB0-CE31-E3BA-6AAE-0D63466D15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0EEA3EAE-362F-C4D8-5E7A-76EDA1ED99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1658360-01C6-E873-498F-5797446072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159F578-938A-8331-0B2D-C9F6126A0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8145292-EFD3-7149-EF13-09E531D08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7850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BAAAC67-32FB-D83C-17A4-95702188D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4981DFD-CEB2-C800-5B13-5E8F0DD2C5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CE880DD-480B-9888-DE8F-183DFC5D13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263BFD-BDFB-48FB-C62F-24F8A4F12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811A842-8A4D-72DF-23D3-5CA0C9786E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125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AD156F-F449-A67F-27A3-AAF4569978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081527-C8DA-CD5C-1BC5-EA86B44802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8A4CBBA-933C-54F1-8D5B-ACC38A9CA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C79CAAA-BB65-474D-DA13-601A3C7D3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E7521D8-1A77-8FFE-30B9-4DB97AC957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2455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CB84B41-77E9-292B-30E6-C6CEFA4E8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B60DF59-CE12-B796-A5F4-0C12141057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D3336741-73B7-01D7-A22E-AF6F4CBE28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5659E68-DC4C-20B9-B167-EE31B1B1B1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0332E88-950F-E123-58BC-588632291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E6FA847-05B6-5890-CEE5-BB671F36F5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4404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6A468FC-A187-04AE-E676-B5977167F6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7FA6FA3-D107-035A-07FF-4F65DEB726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9AD7CB08-6EE0-3AAE-582C-F1070EE7BA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B13F61AF-610A-77B9-395D-601B4BC40F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DBD4BDD-6140-9600-42A0-4A48126027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A70A396-9954-688A-A3AA-4FC822B95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550FA795-1280-F23E-4415-FE0E863B79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AB421DB-81A3-AEC0-ED9E-939C6C45B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37564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A950E59-D428-CC4A-9A7A-8E2E1A51A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9369730-83FE-CDF0-FFED-994BBD668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3743BE7-376A-4A17-D34C-FF1AC1A93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C9B41F6-6A2B-01F0-E8F4-5F7B79360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04519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7823C85-7452-B674-5E13-DFB1BA17C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91C75EB-AE70-FF34-7953-DB3534DA61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17D7FD03-F86D-C434-14C3-B9A3A6A33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5387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87C378-4FA1-8BA6-F0CF-F83B4A7CFF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48DCA8-2F7A-D483-4F7B-EF629033A2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AA208A0-D934-B95A-A20C-3ED6F8345F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CA2DB46-5AE7-35CE-B3B2-729877D114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187453B-3C5A-C28F-06B4-782C419F2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0349316-176A-4A81-3097-D34959D51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6785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CFCE10-865A-EFCC-CC42-6469806F9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29DCE1DF-1C6D-99BD-0A99-A7256FE6F77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7168D05-5B3A-3C34-3CD2-CBC84C41D3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EBB4919-3D14-B515-AB4C-9BDAD3796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90F02DC-4F86-A2C5-7BC8-9400F75D8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7724E2D-A885-9329-0A6C-7DAAD5ADF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9038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05C897E2-9CD6-B393-E95E-0CC3B77A3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DD25A39-2F97-468A-29A1-1E8B62719F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E83E63E-44C3-2259-AEC7-D43C3054BF5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F2669A-AC04-4E8A-B276-76C459EB6D69}" type="datetimeFigureOut">
              <a:rPr lang="fr-FR" smtClean="0"/>
              <a:t>11/05/2026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45B1568-F367-28BB-32AF-13C172E7903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3930659-BE54-9C8B-7B3E-74D1C8E6AB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1810F9-7AAD-432A-84F4-0B4D200970F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2065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CC0419-AB88-F5D7-BAB1-E5F25A9FDE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Image 163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08EFB81C-FC4C-86B9-BDCC-87048BA76AF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9787" y="6328183"/>
            <a:ext cx="1130918" cy="510988"/>
          </a:xfrm>
          <a:prstGeom prst="rect">
            <a:avLst/>
          </a:prstGeom>
          <a:noFill/>
        </p:spPr>
      </p:pic>
      <p:sp>
        <p:nvSpPr>
          <p:cNvPr id="168" name="Rectangle 167">
            <a:extLst>
              <a:ext uri="{FF2B5EF4-FFF2-40B4-BE49-F238E27FC236}">
                <a16:creationId xmlns:a16="http://schemas.microsoft.com/office/drawing/2014/main" id="{18FE0180-B121-C869-F989-16C19584B9B2}"/>
              </a:ext>
            </a:extLst>
          </p:cNvPr>
          <p:cNvSpPr/>
          <p:nvPr/>
        </p:nvSpPr>
        <p:spPr>
          <a:xfrm>
            <a:off x="2343290" y="-21708"/>
            <a:ext cx="9848710" cy="688621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9" name="Rectangle 168">
            <a:extLst>
              <a:ext uri="{FF2B5EF4-FFF2-40B4-BE49-F238E27FC236}">
                <a16:creationId xmlns:a16="http://schemas.microsoft.com/office/drawing/2014/main" id="{66D82744-F4A0-EF0C-10EB-88567B53C53A}"/>
              </a:ext>
            </a:extLst>
          </p:cNvPr>
          <p:cNvSpPr/>
          <p:nvPr/>
        </p:nvSpPr>
        <p:spPr>
          <a:xfrm>
            <a:off x="3268010" y="198201"/>
            <a:ext cx="8418021" cy="12695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2800" b="1" dirty="0">
                <a:solidFill>
                  <a:schemeClr val="tx1"/>
                </a:solidFill>
              </a:rPr>
              <a:t>Automatiser le rapprochement bancaire et la détection d’anomalies</a:t>
            </a:r>
          </a:p>
          <a:p>
            <a:r>
              <a:rPr lang="fr-FR" sz="1100" dirty="0">
                <a:solidFill>
                  <a:schemeClr val="tx1"/>
                </a:solidFill>
              </a:rPr>
              <a:t>Automatiser le rapprochement entre relevés bancaires et écritures comptables et détecter les anomalies financières. Sécuriser les flux et réduire le temps de contrôle grâce à un agent HUBI qui compare les transactions, identifie les écarts et alerte en cas d’incohérence.</a:t>
            </a:r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65FDB991-4C89-1C26-828A-C07251ADB726}"/>
              </a:ext>
            </a:extLst>
          </p:cNvPr>
          <p:cNvSpPr/>
          <p:nvPr/>
        </p:nvSpPr>
        <p:spPr>
          <a:xfrm>
            <a:off x="3352644" y="1657455"/>
            <a:ext cx="2172206" cy="2422873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endParaRPr lang="fr-FR" sz="1050" dirty="0">
              <a:solidFill>
                <a:schemeClr val="tx1"/>
              </a:solidFill>
            </a:endParaRPr>
          </a:p>
          <a:p>
            <a:endParaRPr lang="fr-FR" sz="1050" dirty="0">
              <a:solidFill>
                <a:schemeClr val="tx1"/>
              </a:solidFill>
            </a:endParaRPr>
          </a:p>
          <a:p>
            <a:endParaRPr lang="fr-FR" sz="1050" dirty="0">
              <a:solidFill>
                <a:schemeClr val="tx1"/>
              </a:solidFill>
            </a:endParaRPr>
          </a:p>
          <a:p>
            <a:endParaRPr lang="fr-FR" sz="1050" b="1" dirty="0">
              <a:solidFill>
                <a:schemeClr val="tx1"/>
              </a:solidFill>
            </a:endParaRPr>
          </a:p>
          <a:p>
            <a:endParaRPr lang="fr-FR" sz="105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ctr"/>
            <a:r>
              <a:rPr lang="fr-FR" sz="105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Import des relevés bancaires</a:t>
            </a:r>
          </a:p>
          <a:p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>
                <a:solidFill>
                  <a:schemeClr val="tx1"/>
                </a:solidFill>
              </a:rPr>
              <a:t>HUBI récupère les relevés depuis </a:t>
            </a:r>
            <a:r>
              <a:rPr lang="fr-FR" sz="1050" dirty="0">
                <a:solidFill>
                  <a:schemeClr val="tx1"/>
                </a:solidFill>
              </a:rPr>
              <a:t>la banque ou le logiciel de trésorerie.</a:t>
            </a:r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Bénéfice : Données bancaires disponibles automatiquement.</a:t>
            </a:r>
            <a:br>
              <a:rPr lang="fr-FR" sz="1050" dirty="0">
                <a:solidFill>
                  <a:schemeClr val="tx1"/>
                </a:solidFill>
              </a:rPr>
            </a:br>
            <a:endParaRPr lang="fr-FR" sz="1050" dirty="0">
              <a:solidFill>
                <a:schemeClr val="tx1"/>
              </a:solidFill>
            </a:endParaRPr>
          </a:p>
          <a:p>
            <a:br>
              <a:rPr lang="fr-FR" sz="1050" b="1" dirty="0">
                <a:solidFill>
                  <a:srgbClr val="5EFBED"/>
                </a:solidFill>
              </a:rPr>
            </a:br>
            <a:r>
              <a:rPr lang="fr-FR" sz="1050" b="1">
                <a:solidFill>
                  <a:schemeClr val="tx1">
                    <a:lumMod val="85000"/>
                    <a:lumOff val="15000"/>
                  </a:schemeClr>
                </a:solidFill>
              </a:rPr>
              <a:t>Agent HUBI Bank Data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1050" b="1">
              <a:solidFill>
                <a:srgbClr val="5EFBED"/>
              </a:solidFill>
            </a:endParaRPr>
          </a:p>
          <a:p>
            <a:endParaRPr lang="fr-FR" sz="900" dirty="0"/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179CBABA-4548-8DFC-042F-BDB43780EDA2}"/>
              </a:ext>
            </a:extLst>
          </p:cNvPr>
          <p:cNvSpPr/>
          <p:nvPr/>
        </p:nvSpPr>
        <p:spPr>
          <a:xfrm>
            <a:off x="3464761" y="1724473"/>
            <a:ext cx="262889" cy="278487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1BB550A0-A076-128D-2DEF-4C85B15E5131}"/>
              </a:ext>
            </a:extLst>
          </p:cNvPr>
          <p:cNvSpPr/>
          <p:nvPr/>
        </p:nvSpPr>
        <p:spPr>
          <a:xfrm>
            <a:off x="5605410" y="1635743"/>
            <a:ext cx="2165307" cy="244612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endParaRPr lang="fr-FR" sz="1050" b="1" dirty="0">
              <a:solidFill>
                <a:schemeClr val="tx1"/>
              </a:solidFill>
            </a:endParaRPr>
          </a:p>
          <a:p>
            <a:endParaRPr lang="fr-FR" sz="1050" b="1" dirty="0">
              <a:solidFill>
                <a:schemeClr val="tx1"/>
              </a:solidFill>
            </a:endParaRPr>
          </a:p>
          <a:p>
            <a:endParaRPr lang="fr-FR" sz="1050" b="1" dirty="0">
              <a:solidFill>
                <a:schemeClr val="tx1"/>
              </a:solidFill>
            </a:endParaRPr>
          </a:p>
          <a:p>
            <a:endParaRPr lang="fr-FR" sz="1050" b="1" dirty="0">
              <a:solidFill>
                <a:schemeClr val="tx1"/>
              </a:solidFill>
            </a:endParaRPr>
          </a:p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>
                <a:solidFill>
                  <a:schemeClr val="tx1"/>
                </a:solidFill>
              </a:rPr>
              <a:t>Rapprochement automatique </a:t>
            </a:r>
            <a:r>
              <a:rPr lang="fr-FR" sz="1050" b="1" dirty="0">
                <a:solidFill>
                  <a:schemeClr val="tx1"/>
                </a:solidFill>
              </a:rPr>
              <a:t>écritures / mouvements</a:t>
            </a:r>
            <a:endParaRPr lang="fr-FR">
              <a:solidFill>
                <a:schemeClr val="tx1"/>
              </a:solidFill>
            </a:endParaRPr>
          </a:p>
          <a:p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HUBI compare paiements, virements, encaissements avec les écritures comptables.</a:t>
            </a:r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Bénéfice : Rapprochement rapide sans pointage manuel.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fr-FR" sz="105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Agent HUBI Matching</a:t>
            </a:r>
            <a:br>
              <a:rPr lang="fr-FR" sz="900" dirty="0">
                <a:solidFill>
                  <a:schemeClr val="tx1"/>
                </a:solidFill>
              </a:rPr>
            </a:br>
            <a:endParaRPr lang="fr-FR" sz="900" b="1" dirty="0">
              <a:solidFill>
                <a:srgbClr val="5EFBED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b="1" dirty="0">
              <a:solidFill>
                <a:srgbClr val="5EFBED"/>
              </a:solidFill>
            </a:endParaRPr>
          </a:p>
          <a:p>
            <a:endParaRPr lang="fr-FR" sz="900" dirty="0">
              <a:solidFill>
                <a:sysClr val="windowText" lastClr="000000"/>
              </a:solidFill>
            </a:endParaRP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EF370F7C-D263-3811-4D13-77BD50E51BEB}"/>
              </a:ext>
            </a:extLst>
          </p:cNvPr>
          <p:cNvSpPr/>
          <p:nvPr/>
        </p:nvSpPr>
        <p:spPr>
          <a:xfrm>
            <a:off x="5703319" y="1724473"/>
            <a:ext cx="257470" cy="260199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B92EC18D-C6CE-44E9-A52D-245337688A2C}"/>
              </a:ext>
            </a:extLst>
          </p:cNvPr>
          <p:cNvSpPr/>
          <p:nvPr/>
        </p:nvSpPr>
        <p:spPr>
          <a:xfrm>
            <a:off x="7851277" y="1625484"/>
            <a:ext cx="2089801" cy="2454844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>
                <a:solidFill>
                  <a:schemeClr val="tx1"/>
                </a:solidFill>
              </a:rPr>
              <a:t>Détection anomalies </a:t>
            </a:r>
            <a:r>
              <a:rPr lang="fr-FR" sz="1050" b="1" dirty="0">
                <a:solidFill>
                  <a:schemeClr val="tx1"/>
                </a:solidFill>
              </a:rPr>
              <a:t>financières</a:t>
            </a:r>
            <a:endParaRPr lang="fr-FR">
              <a:solidFill>
                <a:schemeClr val="tx1"/>
              </a:solidFill>
            </a:endParaRPr>
          </a:p>
          <a:p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HUBI détecte écarts, doublons, montants incorrects, paiements inconnus.</a:t>
            </a:r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Bénéfice : Sécurisation des flux financiers. </a:t>
            </a:r>
          </a:p>
          <a:p>
            <a:endParaRPr lang="fr-FR" sz="105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fr-FR" sz="105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Agent HUBI Bank </a:t>
            </a:r>
            <a:r>
              <a:rPr lang="fr-FR" sz="105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Anomaly</a:t>
            </a:r>
            <a:r>
              <a:rPr lang="fr-FR" sz="105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IA </a:t>
            </a:r>
            <a:endParaRPr lang="fr-FR" sz="10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fr-FR" sz="10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75" name="Rectangle 174">
            <a:extLst>
              <a:ext uri="{FF2B5EF4-FFF2-40B4-BE49-F238E27FC236}">
                <a16:creationId xmlns:a16="http://schemas.microsoft.com/office/drawing/2014/main" id="{DB4412C4-086F-AC40-D5F6-3A26754AA690}"/>
              </a:ext>
            </a:extLst>
          </p:cNvPr>
          <p:cNvSpPr/>
          <p:nvPr/>
        </p:nvSpPr>
        <p:spPr>
          <a:xfrm>
            <a:off x="7933317" y="1714609"/>
            <a:ext cx="253179" cy="270063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sp>
        <p:nvSpPr>
          <p:cNvPr id="177" name="Rectangle 176">
            <a:extLst>
              <a:ext uri="{FF2B5EF4-FFF2-40B4-BE49-F238E27FC236}">
                <a16:creationId xmlns:a16="http://schemas.microsoft.com/office/drawing/2014/main" id="{7955B30F-AFE6-A42A-8C49-CB9B068E2C17}"/>
              </a:ext>
            </a:extLst>
          </p:cNvPr>
          <p:cNvSpPr/>
          <p:nvPr/>
        </p:nvSpPr>
        <p:spPr>
          <a:xfrm>
            <a:off x="10034700" y="4199537"/>
            <a:ext cx="2067999" cy="246026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 dirty="0" err="1">
                <a:solidFill>
                  <a:schemeClr val="tx1"/>
                </a:solidFill>
              </a:rPr>
              <a:t>Reporting</a:t>
            </a:r>
            <a:r>
              <a:rPr lang="fr-FR" sz="1050" b="1" dirty="0">
                <a:solidFill>
                  <a:schemeClr val="tx1"/>
                </a:solidFill>
              </a:rPr>
              <a:t> rapprochement bancaire</a:t>
            </a:r>
            <a:endParaRPr lang="fr-FR">
              <a:solidFill>
                <a:schemeClr val="tx1"/>
              </a:solidFill>
            </a:endParaRPr>
          </a:p>
          <a:p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HUBI génère un rapport de rapprochement et anomalies.</a:t>
            </a:r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Bénéfice : Suivi clair pour la direction financière.</a:t>
            </a:r>
            <a:br>
              <a:rPr lang="fr-FR" sz="1050" dirty="0">
                <a:solidFill>
                  <a:schemeClr val="tx1"/>
                </a:solidFill>
              </a:rPr>
            </a:br>
            <a:endParaRPr lang="fr-FR" sz="1050" dirty="0">
              <a:solidFill>
                <a:schemeClr val="tx1"/>
              </a:solidFill>
            </a:endParaRPr>
          </a:p>
          <a:p>
            <a:endParaRPr lang="fr-FR" sz="10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fr-FR" sz="1050" b="1">
                <a:solidFill>
                  <a:schemeClr val="tx1">
                    <a:lumMod val="85000"/>
                    <a:lumOff val="15000"/>
                  </a:schemeClr>
                </a:solidFill>
              </a:rPr>
              <a:t>Agent HUBI Finance Report</a:t>
            </a:r>
            <a:br>
              <a:rPr lang="fr-FR" sz="900" dirty="0"/>
            </a:br>
            <a:endParaRPr lang="fr-FR" sz="900" dirty="0">
              <a:solidFill>
                <a:schemeClr val="tx1"/>
              </a:solidFill>
            </a:endParaRPr>
          </a:p>
        </p:txBody>
      </p:sp>
      <p:sp>
        <p:nvSpPr>
          <p:cNvPr id="178" name="Rectangle 177">
            <a:extLst>
              <a:ext uri="{FF2B5EF4-FFF2-40B4-BE49-F238E27FC236}">
                <a16:creationId xmlns:a16="http://schemas.microsoft.com/office/drawing/2014/main" id="{7DD5C97F-F6DA-6812-1F05-E926720C1103}"/>
              </a:ext>
            </a:extLst>
          </p:cNvPr>
          <p:cNvSpPr/>
          <p:nvPr/>
        </p:nvSpPr>
        <p:spPr>
          <a:xfrm>
            <a:off x="10065256" y="4256707"/>
            <a:ext cx="238595" cy="242894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</a:t>
            </a:r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770E7FEC-13A6-C49D-2882-FB5D7FDDE751}"/>
              </a:ext>
            </a:extLst>
          </p:cNvPr>
          <p:cNvSpPr/>
          <p:nvPr/>
        </p:nvSpPr>
        <p:spPr>
          <a:xfrm>
            <a:off x="-93399" y="-109898"/>
            <a:ext cx="3014255" cy="7062589"/>
          </a:xfrm>
          <a:prstGeom prst="rect">
            <a:avLst/>
          </a:prstGeom>
          <a:solidFill>
            <a:srgbClr val="05122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5" name="ZoneTexte 194">
            <a:extLst>
              <a:ext uri="{FF2B5EF4-FFF2-40B4-BE49-F238E27FC236}">
                <a16:creationId xmlns:a16="http://schemas.microsoft.com/office/drawing/2014/main" id="{F2D377E6-BE87-CA76-A5F0-78F6B621D9F1}"/>
              </a:ext>
            </a:extLst>
          </p:cNvPr>
          <p:cNvSpPr txBox="1"/>
          <p:nvPr/>
        </p:nvSpPr>
        <p:spPr>
          <a:xfrm>
            <a:off x="0" y="1679807"/>
            <a:ext cx="2799590" cy="1118255"/>
          </a:xfrm>
          <a:prstGeom prst="rect">
            <a:avLst/>
          </a:prstGeom>
          <a:solidFill>
            <a:schemeClr val="tx1"/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fr-FR" sz="1000" b="1" dirty="0">
                <a:solidFill>
                  <a:srgbClr val="5EFBED"/>
                </a:solidFill>
              </a:rPr>
              <a:t>Bénéfices</a:t>
            </a:r>
          </a:p>
          <a:p>
            <a:pPr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fr-FR" sz="1000" dirty="0">
                <a:solidFill>
                  <a:schemeClr val="bg1"/>
                </a:solidFill>
              </a:rPr>
              <a:t>• Accélérer le rapprochement bancaire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Réduire les erreurs de paiement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Sécuriser la trésorerie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Automatiser les contrôles </a:t>
            </a:r>
            <a:r>
              <a:rPr lang="fr-FR" sz="1000" dirty="0" err="1">
                <a:solidFill>
                  <a:schemeClr val="bg1"/>
                </a:solidFill>
              </a:rPr>
              <a:t>financiersde</a:t>
            </a:r>
            <a:r>
              <a:rPr lang="fr-FR" sz="1000" dirty="0">
                <a:solidFill>
                  <a:schemeClr val="bg1"/>
                </a:solidFill>
              </a:rPr>
              <a:t> TVA / comptes</a:t>
            </a:r>
            <a:endParaRPr lang="fr-FR" sz="1000" kern="100" dirty="0">
              <a:solidFill>
                <a:schemeClr val="bg1"/>
              </a:solidFill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6" name="ZoneTexte 195">
            <a:extLst>
              <a:ext uri="{FF2B5EF4-FFF2-40B4-BE49-F238E27FC236}">
                <a16:creationId xmlns:a16="http://schemas.microsoft.com/office/drawing/2014/main" id="{BDBD45D3-1F70-B535-8D70-CEB63F2982CB}"/>
              </a:ext>
            </a:extLst>
          </p:cNvPr>
          <p:cNvSpPr txBox="1"/>
          <p:nvPr/>
        </p:nvSpPr>
        <p:spPr>
          <a:xfrm>
            <a:off x="9642" y="3495552"/>
            <a:ext cx="2822715" cy="1015663"/>
          </a:xfrm>
          <a:prstGeom prst="rect">
            <a:avLst/>
          </a:prstGeom>
          <a:solidFill>
            <a:schemeClr val="tx1"/>
          </a:solidFill>
          <a:ln>
            <a:solidFill>
              <a:schemeClr val="bg2">
                <a:lumMod val="2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fr-FR" sz="1000" b="1" dirty="0">
                <a:solidFill>
                  <a:srgbClr val="5EFBED"/>
                </a:solidFill>
              </a:rPr>
              <a:t>KPI impactés</a:t>
            </a:r>
          </a:p>
          <a:p>
            <a:endParaRPr lang="fr-FR" sz="1000" b="1" dirty="0">
              <a:solidFill>
                <a:srgbClr val="5EFBED"/>
              </a:solidFill>
            </a:endParaRPr>
          </a:p>
          <a:p>
            <a:r>
              <a:rPr lang="fr-FR" sz="1000" dirty="0">
                <a:solidFill>
                  <a:schemeClr val="bg1"/>
                </a:solidFill>
              </a:rPr>
              <a:t>• Temps de rapprochement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% rapprochement automatique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Nombre d’anomalies détectées</a:t>
            </a:r>
            <a:br>
              <a:rPr lang="fr-FR" sz="1000" dirty="0">
                <a:solidFill>
                  <a:schemeClr val="bg1"/>
                </a:solidFill>
              </a:rPr>
            </a:br>
            <a:r>
              <a:rPr lang="fr-FR" sz="1000" dirty="0">
                <a:solidFill>
                  <a:schemeClr val="bg1"/>
                </a:solidFill>
              </a:rPr>
              <a:t>• Écarts financiers évités</a:t>
            </a:r>
            <a:endParaRPr lang="fr-FR" sz="1000" kern="1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7" name="Rectangle : coins arrondis 196">
            <a:extLst>
              <a:ext uri="{FF2B5EF4-FFF2-40B4-BE49-F238E27FC236}">
                <a16:creationId xmlns:a16="http://schemas.microsoft.com/office/drawing/2014/main" id="{846C89C0-A17F-DF01-3ED8-AE6F234C2574}"/>
              </a:ext>
            </a:extLst>
          </p:cNvPr>
          <p:cNvSpPr/>
          <p:nvPr/>
        </p:nvSpPr>
        <p:spPr>
          <a:xfrm>
            <a:off x="49148" y="112927"/>
            <a:ext cx="2743705" cy="1216480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b="1" dirty="0"/>
              <a:t>Finance &amp; Comptabilité</a:t>
            </a:r>
            <a:endParaRPr lang="fr-FR" sz="2800" b="1" dirty="0">
              <a:solidFill>
                <a:schemeClr val="bg1"/>
              </a:solidFill>
            </a:endParaRPr>
          </a:p>
        </p:txBody>
      </p:sp>
      <p:pic>
        <p:nvPicPr>
          <p:cNvPr id="198" name="Image 197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294E77C1-F0AE-6DF2-E911-2BA4CA06D9F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123" y="6353514"/>
            <a:ext cx="1130918" cy="510988"/>
          </a:xfrm>
          <a:prstGeom prst="rect">
            <a:avLst/>
          </a:prstGeom>
          <a:noFill/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2656898-C089-85EF-5676-8888FD2D018A}"/>
              </a:ext>
            </a:extLst>
          </p:cNvPr>
          <p:cNvSpPr/>
          <p:nvPr/>
        </p:nvSpPr>
        <p:spPr>
          <a:xfrm>
            <a:off x="10021638" y="1635742"/>
            <a:ext cx="2079265" cy="2460262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fr-FR" sz="1050" b="1" dirty="0">
              <a:solidFill>
                <a:schemeClr val="tx1"/>
              </a:solidFill>
            </a:endParaRPr>
          </a:p>
          <a:p>
            <a:pPr algn="ctr"/>
            <a:r>
              <a:rPr lang="fr-FR" sz="1050" b="1">
                <a:solidFill>
                  <a:schemeClr val="tx1"/>
                </a:solidFill>
              </a:rPr>
              <a:t>Blocage et alerte en cas </a:t>
            </a:r>
            <a:r>
              <a:rPr lang="fr-FR" sz="1050" b="1" dirty="0">
                <a:solidFill>
                  <a:schemeClr val="tx1"/>
                </a:solidFill>
              </a:rPr>
              <a:t>d’écart</a:t>
            </a:r>
            <a:endParaRPr lang="fr-FR">
              <a:solidFill>
                <a:schemeClr val="tx1"/>
              </a:solidFill>
            </a:endParaRPr>
          </a:p>
          <a:p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HUBI signale les anomalies et empêche validation tant que non corrigé.</a:t>
            </a:r>
            <a:br>
              <a:rPr lang="fr-FR" sz="1050" dirty="0">
                <a:solidFill>
                  <a:schemeClr val="tx1"/>
                </a:solidFill>
              </a:rPr>
            </a:br>
            <a:r>
              <a:rPr lang="fr-FR" sz="1050" dirty="0">
                <a:solidFill>
                  <a:schemeClr val="tx1"/>
                </a:solidFill>
              </a:rPr>
              <a:t>Bénéfice : Prévention erreurs et fraudes.</a:t>
            </a:r>
          </a:p>
          <a:p>
            <a:br>
              <a:rPr lang="fr-FR" sz="9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fr-FR" sz="1050" b="1">
                <a:solidFill>
                  <a:schemeClr val="tx1">
                    <a:lumMod val="85000"/>
                    <a:lumOff val="15000"/>
                  </a:schemeClr>
                </a:solidFill>
              </a:rPr>
              <a:t>Agent HUBI Control</a:t>
            </a:r>
            <a:br>
              <a:rPr lang="fr-FR" sz="9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endParaRPr lang="fr-FR" sz="900" b="1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67D5535-3A40-C249-204F-AAF39DDD6445}"/>
              </a:ext>
            </a:extLst>
          </p:cNvPr>
          <p:cNvSpPr/>
          <p:nvPr/>
        </p:nvSpPr>
        <p:spPr>
          <a:xfrm>
            <a:off x="10110097" y="1714968"/>
            <a:ext cx="253179" cy="270063"/>
          </a:xfrm>
          <a:prstGeom prst="rect">
            <a:avLst/>
          </a:prstGeom>
          <a:solidFill>
            <a:srgbClr val="5EFBED"/>
          </a:solidFill>
          <a:ln>
            <a:solidFill>
              <a:srgbClr val="5EFBE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6A9ABE6-6E0F-4E20-F088-D72C0EBB9B91}"/>
              </a:ext>
            </a:extLst>
          </p:cNvPr>
          <p:cNvSpPr/>
          <p:nvPr/>
        </p:nvSpPr>
        <p:spPr>
          <a:xfrm>
            <a:off x="8064242" y="3800478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Agent autonome</a:t>
            </a:r>
            <a:endParaRPr lang="fr-FR" dirty="0" err="1">
              <a:solidFill>
                <a:schemeClr val="bg1"/>
              </a:solidFill>
            </a:endParaRPr>
          </a:p>
        </p:txBody>
      </p:sp>
      <p:pic>
        <p:nvPicPr>
          <p:cNvPr id="9" name="Image 8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CA5F28B2-D98A-1B50-44C0-D852050D373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7937733" y="3683756"/>
            <a:ext cx="262889" cy="305919"/>
          </a:xfrm>
          <a:prstGeom prst="rect">
            <a:avLst/>
          </a:prstGeom>
          <a:noFill/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3E63E139-D6BA-04A5-8259-DE9DF838E8C9}"/>
              </a:ext>
            </a:extLst>
          </p:cNvPr>
          <p:cNvSpPr/>
          <p:nvPr/>
        </p:nvSpPr>
        <p:spPr>
          <a:xfrm>
            <a:off x="5813411" y="3800478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Agent autonome</a:t>
            </a:r>
            <a:endParaRPr lang="fr-FR" dirty="0" err="1">
              <a:solidFill>
                <a:schemeClr val="bg1"/>
              </a:solidFill>
            </a:endParaRPr>
          </a:p>
        </p:txBody>
      </p:sp>
      <p:pic>
        <p:nvPicPr>
          <p:cNvPr id="13" name="Image 12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A22854FA-5BCE-11CF-F3EC-04098EC2751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5686902" y="3683756"/>
            <a:ext cx="262889" cy="305919"/>
          </a:xfrm>
          <a:prstGeom prst="rect">
            <a:avLst/>
          </a:prstGeom>
          <a:noFill/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71EA27D1-4BBC-7770-B0C1-2181FEBA1EB5}"/>
              </a:ext>
            </a:extLst>
          </p:cNvPr>
          <p:cNvSpPr/>
          <p:nvPr/>
        </p:nvSpPr>
        <p:spPr>
          <a:xfrm>
            <a:off x="10233011" y="6367832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</a:t>
            </a:r>
            <a:r>
              <a:rPr lang="fr-FR" sz="900" b="1">
                <a:solidFill>
                  <a:schemeClr val="bg1"/>
                </a:solidFill>
              </a:rPr>
              <a:t>Agent </a:t>
            </a:r>
            <a:endParaRPr lang="fr-FR" dirty="0" err="1">
              <a:solidFill>
                <a:schemeClr val="bg1"/>
              </a:solidFill>
            </a:endParaRPr>
          </a:p>
        </p:txBody>
      </p:sp>
      <p:pic>
        <p:nvPicPr>
          <p:cNvPr id="17" name="Image 16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CD87DD19-5A59-2B04-76AC-1B0B2B358FF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10118225" y="6251110"/>
            <a:ext cx="262889" cy="305919"/>
          </a:xfrm>
          <a:prstGeom prst="rect">
            <a:avLst/>
          </a:prstGeom>
          <a:noFill/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E64F87B7-32F6-4F86-E259-744BA43F182B}"/>
              </a:ext>
            </a:extLst>
          </p:cNvPr>
          <p:cNvSpPr/>
          <p:nvPr/>
        </p:nvSpPr>
        <p:spPr>
          <a:xfrm>
            <a:off x="10197841" y="3823923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 dirty="0">
                <a:solidFill>
                  <a:schemeClr val="bg1"/>
                </a:solidFill>
              </a:rPr>
              <a:t>     </a:t>
            </a:r>
            <a:r>
              <a:rPr lang="fr-FR" sz="900" b="1" dirty="0" err="1">
                <a:solidFill>
                  <a:schemeClr val="bg1"/>
                </a:solidFill>
              </a:rPr>
              <a:t>Worflow</a:t>
            </a:r>
            <a:r>
              <a:rPr lang="fr-FR" sz="900" b="1" dirty="0">
                <a:solidFill>
                  <a:schemeClr val="bg1"/>
                </a:solidFill>
              </a:rPr>
              <a:t> + agent</a:t>
            </a:r>
          </a:p>
        </p:txBody>
      </p:sp>
      <p:pic>
        <p:nvPicPr>
          <p:cNvPr id="19" name="Image 18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3A64CDD6-D5C7-98A0-2545-CA72925900B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10071332" y="3707202"/>
            <a:ext cx="262889" cy="305919"/>
          </a:xfrm>
          <a:prstGeom prst="rect">
            <a:avLst/>
          </a:prstGeom>
          <a:noFill/>
        </p:spPr>
      </p:pic>
      <p:sp>
        <p:nvSpPr>
          <p:cNvPr id="21" name="Rectangle 20">
            <a:extLst>
              <a:ext uri="{FF2B5EF4-FFF2-40B4-BE49-F238E27FC236}">
                <a16:creationId xmlns:a16="http://schemas.microsoft.com/office/drawing/2014/main" id="{5C21CC50-1EA9-7B55-314E-AFDA4930610A}"/>
              </a:ext>
            </a:extLst>
          </p:cNvPr>
          <p:cNvSpPr/>
          <p:nvPr/>
        </p:nvSpPr>
        <p:spPr>
          <a:xfrm>
            <a:off x="3515687" y="3823923"/>
            <a:ext cx="1314457" cy="12282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900" b="1">
                <a:solidFill>
                  <a:schemeClr val="bg1"/>
                </a:solidFill>
              </a:rPr>
              <a:t>    Automation</a:t>
            </a:r>
            <a:endParaRPr lang="fr-FR" sz="900" b="1" dirty="0">
              <a:solidFill>
                <a:schemeClr val="bg1"/>
              </a:solidFill>
            </a:endParaRPr>
          </a:p>
        </p:txBody>
      </p:sp>
      <p:pic>
        <p:nvPicPr>
          <p:cNvPr id="22" name="Image 21" descr="Une image contenant Graphique, clipart, Police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B37C856D-938E-30EB-0318-72DCC42DB87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5297" b="10624"/>
          <a:stretch>
            <a:fillRect/>
          </a:stretch>
        </p:blipFill>
        <p:spPr>
          <a:xfrm>
            <a:off x="3389178" y="3707202"/>
            <a:ext cx="262889" cy="30591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8037819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34871</TotalTime>
  <Words>277</Words>
  <Application>Microsoft Office PowerPoint</Application>
  <PresentationFormat>Grand écran</PresentationFormat>
  <Paragraphs>53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Keltoum Penot</dc:creator>
  <cp:lastModifiedBy>Keltoum Penot</cp:lastModifiedBy>
  <cp:revision>1613</cp:revision>
  <dcterms:created xsi:type="dcterms:W3CDTF">2026-02-27T09:02:55Z</dcterms:created>
  <dcterms:modified xsi:type="dcterms:W3CDTF">2026-05-11T13:16:47Z</dcterms:modified>
</cp:coreProperties>
</file>