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A89E1-1CA6-7F4B-8A9C-E67B98B9D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0488752-1C81-D398-5FD5-5CFD88BC20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21F0B2A-5031-A16D-ED0F-DDF9B47412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D2E013-94F7-6CE7-2540-0AF252FE7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87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60F38-0906-758F-6CCB-DD30E4066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4A8F4E7-3280-717A-CF97-4A5AFEFCF3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0F741B77-B422-F0FF-3FAB-08CEDE30B250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D53B8D8A-1EF6-ABB0-2D91-6277869A2759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Prévision de trésorerie et </a:t>
            </a:r>
            <a:r>
              <a:rPr lang="fr-FR" sz="2800" b="1" dirty="0" err="1">
                <a:solidFill>
                  <a:schemeClr val="tx1"/>
                </a:solidFill>
              </a:rPr>
              <a:t>reporting</a:t>
            </a:r>
            <a:r>
              <a:rPr lang="fr-FR" sz="2800" b="1" dirty="0">
                <a:solidFill>
                  <a:schemeClr val="tx1"/>
                </a:solidFill>
              </a:rPr>
              <a:t> financier automatique</a:t>
            </a:r>
          </a:p>
          <a:p>
            <a:r>
              <a:rPr lang="fr-FR" sz="1100" dirty="0">
                <a:solidFill>
                  <a:schemeClr val="tx1"/>
                </a:solidFill>
              </a:rPr>
              <a:t>Anticiper les flux de trésorerie et produire automatiquement des </a:t>
            </a:r>
            <a:r>
              <a:rPr lang="fr-FR" sz="1100" dirty="0" err="1">
                <a:solidFill>
                  <a:schemeClr val="tx1"/>
                </a:solidFill>
              </a:rPr>
              <a:t>reportings</a:t>
            </a:r>
            <a:r>
              <a:rPr lang="fr-FR" sz="1100" dirty="0">
                <a:solidFill>
                  <a:schemeClr val="tx1"/>
                </a:solidFill>
              </a:rPr>
              <a:t> financiers fiables. Améliorer la visibilité financière grâce à un agent HUBI qui analyse les données comptables, prévoit les encaissements/décaissements et génère les tableaux de bord.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627F11CB-1CD4-6E93-4FB0-D4764586032A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Collecte des données </a:t>
            </a:r>
            <a:r>
              <a:rPr lang="fr-FR" sz="1050" b="1" dirty="0">
                <a:solidFill>
                  <a:schemeClr val="tx1"/>
                </a:solidFill>
              </a:rPr>
              <a:t>financières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récupère données comptables, factures, paiements, budgets, prévisions.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Vision consolidée des flux financiers.</a:t>
            </a:r>
          </a:p>
          <a:p>
            <a:br>
              <a:rPr lang="fr-FR" sz="1050" b="1" dirty="0">
                <a:solidFill>
                  <a:schemeClr val="tx1"/>
                </a:solidFill>
              </a:rPr>
            </a:br>
            <a:r>
              <a:rPr lang="fr-FR" sz="900" b="1">
                <a:solidFill>
                  <a:schemeClr val="tx1"/>
                </a:solidFill>
              </a:rPr>
              <a:t>Agent HUBI Finance Data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93B44C76-2EAE-2976-90A3-0ADDAD086744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A7422186-43A9-8E94-375C-A244AB014F56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Prévision des encaissements et décaissements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prévoit les flux futurs selon historique, échéances et saisonnalité.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Anticipation des </a:t>
            </a:r>
            <a:r>
              <a:rPr lang="fr-FR" sz="1050">
                <a:solidFill>
                  <a:schemeClr val="tx1"/>
                </a:solidFill>
              </a:rPr>
              <a:t>besoins de trésorerie.</a:t>
            </a:r>
            <a:endParaRPr lang="fr-FR" sz="900" b="1">
              <a:solidFill>
                <a:schemeClr val="tx1"/>
              </a:solidFill>
            </a:endParaRPr>
          </a:p>
          <a:p>
            <a:br>
              <a:rPr lang="fr-FR" sz="1050" b="1" dirty="0"/>
            </a:br>
            <a:r>
              <a:rPr lang="fr-FR" sz="1050" b="1" dirty="0">
                <a:solidFill>
                  <a:schemeClr val="tx1"/>
                </a:solidFill>
              </a:rPr>
              <a:t>Agent HUBI Cash </a:t>
            </a:r>
            <a:r>
              <a:rPr lang="fr-FR" sz="1050" b="1" dirty="0" err="1">
                <a:solidFill>
                  <a:schemeClr val="tx1"/>
                </a:solidFill>
              </a:rPr>
              <a:t>Forecast</a:t>
            </a:r>
            <a:br>
              <a:rPr lang="fr-FR" sz="105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CF6C2AE1-0576-6D55-EA74-F925B12FC51B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9A9AE8D9-5CC5-0EB7-2B89-0BF9064951A2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050" b="1">
                <a:solidFill>
                  <a:schemeClr val="tx1"/>
                </a:solidFill>
              </a:rPr>
              <a:t>Calcul de la position de </a:t>
            </a:r>
            <a:r>
              <a:rPr lang="fr-FR" sz="1050" b="1" dirty="0">
                <a:solidFill>
                  <a:schemeClr val="tx1"/>
                </a:solidFill>
              </a:rPr>
              <a:t>trésorerie future</a:t>
            </a:r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calcule la trésorerie à J+7 / J+30 / J+90.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Décision financière plus rapide.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Cash Position 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B2C5374F-24C2-3930-2DA8-0992ACDAC4FD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1663BDD2-C4AD-4F8A-5037-18707194EB27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 err="1">
                <a:solidFill>
                  <a:schemeClr val="tx1"/>
                </a:solidFill>
              </a:rPr>
              <a:t>Reporting</a:t>
            </a:r>
            <a:r>
              <a:rPr lang="fr-FR" sz="1050" b="1" dirty="0">
                <a:solidFill>
                  <a:schemeClr val="tx1"/>
                </a:solidFill>
              </a:rPr>
              <a:t> rapprochement bancaire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génère un rapport de rapprochement et anomalies.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Suivi clair pour la direction financière.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Finance Report</a:t>
            </a:r>
            <a:br>
              <a:rPr lang="fr-FR" sz="900" dirty="0"/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DCB789F6-8055-9D64-BE22-EE439D9F7A1C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95431E5D-EA50-B420-24DF-C7466DCEDC66}"/>
              </a:ext>
            </a:extLst>
          </p:cNvPr>
          <p:cNvSpPr/>
          <p:nvPr/>
        </p:nvSpPr>
        <p:spPr>
          <a:xfrm>
            <a:off x="-23216" y="-39715"/>
            <a:ext cx="3054362" cy="6902170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9AA22526-CB7D-0253-3863-FD1D1B4B7070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Anticiper les problèmes de trésorerie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Automatiser le </a:t>
            </a:r>
            <a:r>
              <a:rPr lang="fr-FR" sz="1000" dirty="0" err="1">
                <a:solidFill>
                  <a:schemeClr val="bg1"/>
                </a:solidFill>
              </a:rPr>
              <a:t>reporting</a:t>
            </a:r>
            <a:r>
              <a:rPr lang="fr-FR" sz="1000" dirty="0">
                <a:solidFill>
                  <a:schemeClr val="bg1"/>
                </a:solidFill>
              </a:rPr>
              <a:t> financier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Améliorer la visibilité financière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Réduire le temps </a:t>
            </a:r>
            <a:r>
              <a:rPr lang="fr-FR" sz="1000" dirty="0"/>
              <a:t>de production des reports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A04110E1-B5EE-4D97-86B7-DFF136B6A1B9}"/>
              </a:ext>
            </a:extLst>
          </p:cNvPr>
          <p:cNvSpPr txBox="1"/>
          <p:nvPr/>
        </p:nvSpPr>
        <p:spPr>
          <a:xfrm>
            <a:off x="9642" y="3495552"/>
            <a:ext cx="2822715" cy="1169551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</a:p>
          <a:p>
            <a:endParaRPr lang="fr-FR" sz="1000" b="1" dirty="0">
              <a:solidFill>
                <a:srgbClr val="5EFBED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Fiabilité prévision trésorerie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Temps de production </a:t>
            </a:r>
            <a:r>
              <a:rPr lang="fr-FR" sz="1000" dirty="0" err="1">
                <a:solidFill>
                  <a:schemeClr val="bg1"/>
                </a:solidFill>
              </a:rPr>
              <a:t>reporting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Nombre d’alertes anticipées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Variation trésorerie non prévue</a:t>
            </a:r>
          </a:p>
          <a:p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D5C47924-9921-14C5-C168-24989F434CDD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Finance &amp; Comptabilité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0298CB4-9C78-5100-04EA-00B45BA0D6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DDE6717-F03E-B982-9464-9E614AF88BA6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Alertes et recommandations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alerte en cas de tension de trésorerie et propose actions.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Pilotage proactif.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IA + RAG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>
                <a:solidFill>
                  <a:schemeClr val="tx1"/>
                </a:solidFill>
              </a:rPr>
              <a:t>Agent HUBI Finance Advisor</a:t>
            </a:r>
            <a:br>
              <a:rPr lang="fr-FR" sz="900" b="1" dirty="0">
                <a:solidFill>
                  <a:srgbClr val="5EFBED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F95B4B-3AF8-27BA-1148-CDFE7EBEE3B2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749CD6-D272-4A29-C58A-E61A52898E39}"/>
              </a:ext>
            </a:extLst>
          </p:cNvPr>
          <p:cNvSpPr/>
          <p:nvPr/>
        </p:nvSpPr>
        <p:spPr>
          <a:xfrm>
            <a:off x="5813411" y="380047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9" name="Image 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118868D-A77D-BCDA-3A60-1C251F8D37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86902" y="3683756"/>
            <a:ext cx="262889" cy="305919"/>
          </a:xfrm>
          <a:prstGeom prst="rect">
            <a:avLst/>
          </a:prstGeom>
          <a:noFill/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29A74CA-490F-8159-CFC0-171A07543613}"/>
              </a:ext>
            </a:extLst>
          </p:cNvPr>
          <p:cNvSpPr/>
          <p:nvPr/>
        </p:nvSpPr>
        <p:spPr>
          <a:xfrm>
            <a:off x="10216969" y="379245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7F6855B-0437-7226-F5DD-61100C8508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90460" y="3675735"/>
            <a:ext cx="262889" cy="305919"/>
          </a:xfrm>
          <a:prstGeom prst="rect">
            <a:avLst/>
          </a:prstGeom>
          <a:noFill/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6C9F871-69C7-B167-CB91-BE2BAE8AF049}"/>
              </a:ext>
            </a:extLst>
          </p:cNvPr>
          <p:cNvSpPr/>
          <p:nvPr/>
        </p:nvSpPr>
        <p:spPr>
          <a:xfrm>
            <a:off x="10287153" y="635919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2A0ABE4-72A7-5D9F-840F-00CF1024E6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60644" y="6242471"/>
            <a:ext cx="262889" cy="305919"/>
          </a:xfrm>
          <a:prstGeom prst="rect">
            <a:avLst/>
          </a:prstGeom>
          <a:noFill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C63F3C5-D565-37B1-C018-A6C9CF2AE23F}"/>
              </a:ext>
            </a:extLst>
          </p:cNvPr>
          <p:cNvSpPr/>
          <p:nvPr/>
        </p:nvSpPr>
        <p:spPr>
          <a:xfrm>
            <a:off x="8051284" y="379245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 dirty="0" err="1">
                <a:solidFill>
                  <a:schemeClr val="bg1"/>
                </a:solidFill>
              </a:rPr>
              <a:t>Worflow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575E3EC-DDA7-463B-D77E-284161B952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24775" y="3675734"/>
            <a:ext cx="262889" cy="305919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D78EC29-26C3-B703-410B-D2DE1B3CF875}"/>
              </a:ext>
            </a:extLst>
          </p:cNvPr>
          <p:cNvSpPr/>
          <p:nvPr/>
        </p:nvSpPr>
        <p:spPr>
          <a:xfrm>
            <a:off x="3549468" y="379245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41039C1-B605-61B3-BD7F-EED8A06020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22959" y="3675734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97113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286</Words>
  <Application>Microsoft Office PowerPoint</Application>
  <PresentationFormat>Grand écran</PresentationFormat>
  <Paragraphs>57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2026-05-11T13:17:46Z</dcterms:modified>
</cp:coreProperties>
</file>