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82"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1229"/>
    <a:srgbClr val="5EFBED"/>
    <a:srgbClr val="071A3B"/>
    <a:srgbClr val="0FDE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91903B-7683-773F-7976-39F9C28E7C88}" v="1351" dt="2026-05-11T12:46:32.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94039" autoAdjust="0"/>
  </p:normalViewPr>
  <p:slideViewPr>
    <p:cSldViewPr snapToGrid="0">
      <p:cViewPr varScale="1">
        <p:scale>
          <a:sx n="42" d="100"/>
          <a:sy n="42" d="100"/>
        </p:scale>
        <p:origin x="56"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96B52-5933-4B3E-A738-ED6853C06048}" type="datetimeFigureOut">
              <a:rPr lang="fr-FR" smtClean="0"/>
              <a:t>11/05/2026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105DA4-43A5-425D-B26F-E2603D73ED45}" type="slidenum">
              <a:rPr lang="fr-FR" smtClean="0"/>
              <a:t>‹N°›</a:t>
            </a:fld>
            <a:endParaRPr lang="fr-FR"/>
          </a:p>
        </p:txBody>
      </p:sp>
    </p:spTree>
    <p:extLst>
      <p:ext uri="{BB962C8B-B14F-4D97-AF65-F5344CB8AC3E}">
        <p14:creationId xmlns:p14="http://schemas.microsoft.com/office/powerpoint/2010/main" val="3043971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13616-D254-57BB-49DF-F11E95C3FD7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AFFC0ED-6F97-54AE-8C98-C0B4E441895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729D981-C2F9-D00B-BF20-7C80FC54DC84}"/>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925D5B06-FFA3-C0F1-C913-081BE9AECA60}"/>
              </a:ext>
            </a:extLst>
          </p:cNvPr>
          <p:cNvSpPr>
            <a:spLocks noGrp="1"/>
          </p:cNvSpPr>
          <p:nvPr>
            <p:ph type="sldNum" sz="quarter" idx="5"/>
          </p:nvPr>
        </p:nvSpPr>
        <p:spPr/>
        <p:txBody>
          <a:bodyPr/>
          <a:lstStyle/>
          <a:p>
            <a:fld id="{A1105DA4-43A5-425D-B26F-E2603D73ED45}" type="slidenum">
              <a:rPr lang="fr-FR" smtClean="0"/>
              <a:t>1</a:t>
            </a:fld>
            <a:endParaRPr lang="fr-FR"/>
          </a:p>
        </p:txBody>
      </p:sp>
    </p:spTree>
    <p:extLst>
      <p:ext uri="{BB962C8B-B14F-4D97-AF65-F5344CB8AC3E}">
        <p14:creationId xmlns:p14="http://schemas.microsoft.com/office/powerpoint/2010/main" val="2781503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2613DA-2877-25C3-6390-3072529173F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A9B1BE5-DE0F-A7A9-367E-D3F277AA51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383BD95-C75E-D748-06C6-56895559015B}"/>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AA5D0C4B-DF1B-50E1-EBB3-2711FBFC4F6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4F72B94-A586-4711-92BF-7D5D3AC1BD8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1865890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398C40-A0C2-5DCB-0787-037AD64E1A5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FF3204E-DDB6-C3EC-3E26-96027E2E7000}"/>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EEFA5B0-9007-33A0-9201-231F5457BC06}"/>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44BE8E61-16F7-5C18-97FD-4A58F06D86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B99A54A-B867-06F9-38F8-7C68352FC1B6}"/>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57739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C6E0DB0-CE31-E3BA-6AAE-0D63466D150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EEA3EAE-362F-C4D8-5E7A-76EDA1ED990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658360-01C6-E873-498F-579744607201}"/>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F159F578-938A-8331-0B2D-C9F6126A0D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8145292-EFD3-7149-EF13-09E531D0874A}"/>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227850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AAC67-32FB-D83C-17A4-95702188DF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4981DFD-CEB2-C800-5B13-5E8F0DD2C58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E880DD-480B-9888-DE8F-183DFC5D135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BA263BFD-BDFB-48FB-C62F-24F8A4F127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11A842-8A4D-72DF-23D3-5CA0C9786EE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7712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AD156F-F449-A67F-27A3-AAF4569978C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D081527-C8DA-CD5C-1BC5-EA86B44802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08A4CBBA-933C-54F1-8D5B-ACC38A9CAD9D}"/>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7C79CAAA-BB65-474D-DA13-601A3C7D33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E7521D8-1A77-8FFE-30B9-4DB97AC95732}"/>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622455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B84B41-77E9-292B-30E6-C6CEFA4E837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60DF59-CE12-B796-A5F4-0C12141057E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3336741-73B7-01D7-A22E-AF6F4CBE280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5659E68-DC4C-20B9-B167-EE31B1B1B12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20332E88-950F-E123-58BC-5886322918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6FA847-05B6-5890-CEE5-BB671F36F57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30440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A468FC-A187-04AE-E676-B5977167F64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7FA6FA3-D107-035A-07FF-4F65DEB726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D7CB08-6EE0-3AAE-582C-F1070EE7BAA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13F61AF-610A-77B9-395D-601B4BC40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DBD4BDD-6140-9600-42A0-4A481260274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A70A396-9954-688A-A3AA-4FC822B95FA3}"/>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8" name="Espace réservé du pied de page 7">
            <a:extLst>
              <a:ext uri="{FF2B5EF4-FFF2-40B4-BE49-F238E27FC236}">
                <a16:creationId xmlns:a16="http://schemas.microsoft.com/office/drawing/2014/main" id="{550FA795-1280-F23E-4415-FE0E863B79B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AB421DB-81A3-AEC0-ED9E-939C6C45BE24}"/>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3337564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50E59-D428-CC4A-9A7A-8E2E1A51AB4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9369730-83FE-CDF0-FFED-994BBD6688D7}"/>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4" name="Espace réservé du pied de page 3">
            <a:extLst>
              <a:ext uri="{FF2B5EF4-FFF2-40B4-BE49-F238E27FC236}">
                <a16:creationId xmlns:a16="http://schemas.microsoft.com/office/drawing/2014/main" id="{C3743BE7-376A-4A17-D34C-FF1AC1A937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C9B41F6-6A2B-01F0-E8F4-5F7B793608F3}"/>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3045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7823C85-7452-B674-5E13-DFB1BA17CD00}"/>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3" name="Espace réservé du pied de page 2">
            <a:extLst>
              <a:ext uri="{FF2B5EF4-FFF2-40B4-BE49-F238E27FC236}">
                <a16:creationId xmlns:a16="http://schemas.microsoft.com/office/drawing/2014/main" id="{B91C75EB-AE70-FF34-7953-DB3534DA61A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7D7FD03-F86D-C434-14C3-B9A3A6A33FFE}"/>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475387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87C378-4FA1-8BA6-F0CF-F83B4A7CFFB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48DCA8-2F7A-D483-4F7B-EF629033A2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A208A0-D934-B95A-A20C-3ED6F8345F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A2DB46-5AE7-35CE-B3B2-729877D11445}"/>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1187453B-3C5A-C28F-06B4-782C419F215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0349316-176A-4A81-3097-D34959D51BF9}"/>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87678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FCE10-865A-EFCC-CC42-6469806F9A0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9DCE1DF-1C6D-99BD-0A99-A7256FE6F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7168D05-5B3A-3C34-3CD2-CBC84C41D3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B4919-3D14-B515-AB4C-9BDAD3796779}"/>
              </a:ext>
            </a:extLst>
          </p:cNvPr>
          <p:cNvSpPr>
            <a:spLocks noGrp="1"/>
          </p:cNvSpPr>
          <p:nvPr>
            <p:ph type="dt" sz="half" idx="10"/>
          </p:nvPr>
        </p:nvSpPr>
        <p:spPr/>
        <p:txBody>
          <a:bodyPr/>
          <a:lstStyle/>
          <a:p>
            <a:fld id="{9DF2669A-AC04-4E8A-B276-76C459EB6D69}" type="datetimeFigureOut">
              <a:rPr lang="fr-FR" smtClean="0"/>
              <a:t>11/05/2026</a:t>
            </a:fld>
            <a:endParaRPr lang="fr-FR"/>
          </a:p>
        </p:txBody>
      </p:sp>
      <p:sp>
        <p:nvSpPr>
          <p:cNvPr id="6" name="Espace réservé du pied de page 5">
            <a:extLst>
              <a:ext uri="{FF2B5EF4-FFF2-40B4-BE49-F238E27FC236}">
                <a16:creationId xmlns:a16="http://schemas.microsoft.com/office/drawing/2014/main" id="{890F02DC-4F86-A2C5-7BC8-9400F75D875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7724E2D-A885-9329-0A6C-7DAAD5ADF690}"/>
              </a:ext>
            </a:extLst>
          </p:cNvPr>
          <p:cNvSpPr>
            <a:spLocks noGrp="1"/>
          </p:cNvSpPr>
          <p:nvPr>
            <p:ph type="sldNum" sz="quarter" idx="12"/>
          </p:nvPr>
        </p:nvSpPr>
        <p:spPr/>
        <p:txBody>
          <a:bodyPr/>
          <a:lstStyle/>
          <a:p>
            <a:fld id="{CC1810F9-7AAD-432A-84F4-0B4D200970FB}" type="slidenum">
              <a:rPr lang="fr-FR" smtClean="0"/>
              <a:t>‹N°›</a:t>
            </a:fld>
            <a:endParaRPr lang="fr-FR"/>
          </a:p>
        </p:txBody>
      </p:sp>
    </p:spTree>
    <p:extLst>
      <p:ext uri="{BB962C8B-B14F-4D97-AF65-F5344CB8AC3E}">
        <p14:creationId xmlns:p14="http://schemas.microsoft.com/office/powerpoint/2010/main" val="202903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5C897E2-9CD6-B393-E95E-0CC3B77A3D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DD25A39-2F97-468A-29A1-1E8B62719F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E83E63E-44C3-2259-AEC7-D43C3054BF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DF2669A-AC04-4E8A-B276-76C459EB6D69}" type="datetimeFigureOut">
              <a:rPr lang="fr-FR" smtClean="0"/>
              <a:t>11/05/2026</a:t>
            </a:fld>
            <a:endParaRPr lang="fr-FR"/>
          </a:p>
        </p:txBody>
      </p:sp>
      <p:sp>
        <p:nvSpPr>
          <p:cNvPr id="5" name="Espace réservé du pied de page 4">
            <a:extLst>
              <a:ext uri="{FF2B5EF4-FFF2-40B4-BE49-F238E27FC236}">
                <a16:creationId xmlns:a16="http://schemas.microsoft.com/office/drawing/2014/main" id="{145B1568-F367-28BB-32AF-13C172E79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3930659-BE54-9C8B-7B3E-74D1C8E6AB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1810F9-7AAD-432A-84F4-0B4D200970FB}" type="slidenum">
              <a:rPr lang="fr-FR" smtClean="0"/>
              <a:t>‹N°›</a:t>
            </a:fld>
            <a:endParaRPr lang="fr-FR"/>
          </a:p>
        </p:txBody>
      </p:sp>
    </p:spTree>
    <p:extLst>
      <p:ext uri="{BB962C8B-B14F-4D97-AF65-F5344CB8AC3E}">
        <p14:creationId xmlns:p14="http://schemas.microsoft.com/office/powerpoint/2010/main" val="2842065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2BF92-8C4D-26C3-672C-502A76BDE348}"/>
            </a:ext>
          </a:extLst>
        </p:cNvPr>
        <p:cNvGrpSpPr/>
        <p:nvPr/>
      </p:nvGrpSpPr>
      <p:grpSpPr>
        <a:xfrm>
          <a:off x="0" y="0"/>
          <a:ext cx="0" cy="0"/>
          <a:chOff x="0" y="0"/>
          <a:chExt cx="0" cy="0"/>
        </a:xfrm>
      </p:grpSpPr>
      <p:pic>
        <p:nvPicPr>
          <p:cNvPr id="164" name="Image 163" descr="Une image contenant Graphique, clipart, Police, dessin humoristique&#10;&#10;Le contenu généré par l’IA peut être incorrect.">
            <a:extLst>
              <a:ext uri="{FF2B5EF4-FFF2-40B4-BE49-F238E27FC236}">
                <a16:creationId xmlns:a16="http://schemas.microsoft.com/office/drawing/2014/main" id="{540D8301-F6DE-3F54-13D1-7E7013FA5A3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9787" y="6328183"/>
            <a:ext cx="1130918" cy="510988"/>
          </a:xfrm>
          <a:prstGeom prst="rect">
            <a:avLst/>
          </a:prstGeom>
          <a:noFill/>
        </p:spPr>
      </p:pic>
      <p:sp>
        <p:nvSpPr>
          <p:cNvPr id="168" name="Rectangle 167">
            <a:extLst>
              <a:ext uri="{FF2B5EF4-FFF2-40B4-BE49-F238E27FC236}">
                <a16:creationId xmlns:a16="http://schemas.microsoft.com/office/drawing/2014/main" id="{22727C76-1042-5A74-8744-CAF8D35778CF}"/>
              </a:ext>
            </a:extLst>
          </p:cNvPr>
          <p:cNvSpPr/>
          <p:nvPr/>
        </p:nvSpPr>
        <p:spPr>
          <a:xfrm>
            <a:off x="2343290" y="-21708"/>
            <a:ext cx="9848710" cy="6886210"/>
          </a:xfrm>
          <a:prstGeom prst="rect">
            <a:avLst/>
          </a:prstGeom>
          <a:solidFill>
            <a:schemeClr val="bg1">
              <a:lumMod val="95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9" name="Rectangle 168">
            <a:extLst>
              <a:ext uri="{FF2B5EF4-FFF2-40B4-BE49-F238E27FC236}">
                <a16:creationId xmlns:a16="http://schemas.microsoft.com/office/drawing/2014/main" id="{C25ADAF2-7995-709F-38E6-3C95999338F9}"/>
              </a:ext>
            </a:extLst>
          </p:cNvPr>
          <p:cNvSpPr/>
          <p:nvPr/>
        </p:nvSpPr>
        <p:spPr>
          <a:xfrm>
            <a:off x="3268010" y="198201"/>
            <a:ext cx="8418021" cy="12695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2800" b="1" dirty="0">
                <a:solidFill>
                  <a:schemeClr val="tx1"/>
                </a:solidFill>
              </a:rPr>
              <a:t>Tarification &amp; revenue management</a:t>
            </a:r>
          </a:p>
          <a:p>
            <a:endParaRPr lang="fr-FR" sz="1100" dirty="0">
              <a:solidFill>
                <a:schemeClr val="tx1"/>
              </a:solidFill>
            </a:endParaRPr>
          </a:p>
          <a:p>
            <a:r>
              <a:rPr lang="fr-FR" sz="1100" dirty="0">
                <a:solidFill>
                  <a:schemeClr val="tx1"/>
                </a:solidFill>
              </a:rPr>
              <a:t>Maximiser le revenu et le taux d’occupation en ajustant dynamiquement les tarifs des chambres et activités selon la demande, la saisonnalité et le marché. Améliorer la prévision et la décision tarifaire grâce à un agent HUBI qui analyse données, prévoit la demande et optimise les prix en continu.</a:t>
            </a:r>
          </a:p>
        </p:txBody>
      </p:sp>
      <p:sp>
        <p:nvSpPr>
          <p:cNvPr id="170" name="Rectangle 169">
            <a:extLst>
              <a:ext uri="{FF2B5EF4-FFF2-40B4-BE49-F238E27FC236}">
                <a16:creationId xmlns:a16="http://schemas.microsoft.com/office/drawing/2014/main" id="{88220D7E-14E8-B569-0894-B4E8C7C6630F}"/>
              </a:ext>
            </a:extLst>
          </p:cNvPr>
          <p:cNvSpPr/>
          <p:nvPr/>
        </p:nvSpPr>
        <p:spPr>
          <a:xfrm>
            <a:off x="3352644" y="1657455"/>
            <a:ext cx="2172206" cy="2422873"/>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Collecte des données marché &amp; </a:t>
            </a:r>
            <a:r>
              <a:rPr lang="fr-FR" sz="1050" b="1" dirty="0">
                <a:solidFill>
                  <a:schemeClr val="tx1"/>
                </a:solidFill>
              </a:rPr>
              <a:t>historiques</a:t>
            </a:r>
            <a:endParaRPr lang="fr-FR">
              <a:solidFill>
                <a:schemeClr val="tx1"/>
              </a:solidFill>
            </a:endParaRPr>
          </a:p>
          <a:p>
            <a:pPr algn="ctr"/>
            <a:endParaRPr lang="fr-FR" sz="1050" b="1" dirty="0">
              <a:solidFill>
                <a:schemeClr val="tx1"/>
              </a:solidFill>
            </a:endParaRPr>
          </a:p>
          <a:p>
            <a:r>
              <a:rPr lang="fr-FR" sz="900" dirty="0">
                <a:solidFill>
                  <a:schemeClr val="tx1"/>
                </a:solidFill>
              </a:rPr>
              <a:t>HUBI agrège les données internes (réservations, historiques prix, occupation, annulations, no-show) et externes (concurrence, événements, saisonnalité</a:t>
            </a:r>
            <a:r>
              <a:rPr lang="fr-FR" sz="900" dirty="0"/>
              <a:t>, météo, canaux).</a:t>
            </a:r>
            <a:endParaRPr lang="fr-FR" sz="900" dirty="0">
              <a:solidFill>
                <a:schemeClr val="tx1"/>
              </a:solidFill>
            </a:endParaRPr>
          </a:p>
          <a:p>
            <a:endParaRPr lang="fr-FR" sz="900" dirty="0">
              <a:solidFill>
                <a:sysClr val="windowText" lastClr="000000"/>
              </a:solidFill>
            </a:endParaRPr>
          </a:p>
          <a:p>
            <a:endParaRPr lang="fr-FR" sz="900" dirty="0">
              <a:solidFill>
                <a:sysClr val="windowText" lastClr="000000"/>
              </a:solidFill>
            </a:endParaRPr>
          </a:p>
          <a:p>
            <a:r>
              <a:rPr lang="fr-FR" sz="900" b="1" dirty="0">
                <a:solidFill>
                  <a:schemeClr val="tx1"/>
                </a:solidFill>
              </a:rPr>
              <a:t>Agent HUBI Revenue Data</a:t>
            </a:r>
          </a:p>
          <a:p>
            <a:endParaRPr lang="fr-FR" sz="900" dirty="0">
              <a:solidFill>
                <a:schemeClr val="tx1"/>
              </a:solidFill>
            </a:endParaRP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a:p>
            <a:endParaRPr lang="fr-FR" sz="900" dirty="0">
              <a:solidFill>
                <a:sysClr val="windowText" lastClr="000000"/>
              </a:solidFill>
            </a:endParaRPr>
          </a:p>
        </p:txBody>
      </p:sp>
      <p:sp>
        <p:nvSpPr>
          <p:cNvPr id="171" name="Rectangle 170">
            <a:extLst>
              <a:ext uri="{FF2B5EF4-FFF2-40B4-BE49-F238E27FC236}">
                <a16:creationId xmlns:a16="http://schemas.microsoft.com/office/drawing/2014/main" id="{C4B37439-083A-E146-4939-F83A6DF1360B}"/>
              </a:ext>
            </a:extLst>
          </p:cNvPr>
          <p:cNvSpPr/>
          <p:nvPr/>
        </p:nvSpPr>
        <p:spPr>
          <a:xfrm>
            <a:off x="3464761" y="1724473"/>
            <a:ext cx="262889" cy="278487"/>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172" name="Rectangle 171">
            <a:extLst>
              <a:ext uri="{FF2B5EF4-FFF2-40B4-BE49-F238E27FC236}">
                <a16:creationId xmlns:a16="http://schemas.microsoft.com/office/drawing/2014/main" id="{6155E9E9-EF48-D741-D2F1-1EC0732B24B3}"/>
              </a:ext>
            </a:extLst>
          </p:cNvPr>
          <p:cNvSpPr/>
          <p:nvPr/>
        </p:nvSpPr>
        <p:spPr>
          <a:xfrm>
            <a:off x="5605410" y="1635743"/>
            <a:ext cx="2165307"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Prévision de la demande &amp; </a:t>
            </a:r>
            <a:r>
              <a:rPr lang="fr-FR" sz="1050" b="1" dirty="0">
                <a:solidFill>
                  <a:schemeClr val="tx1"/>
                </a:solidFill>
              </a:rPr>
              <a:t>occupation</a:t>
            </a:r>
            <a:br>
              <a:rPr lang="fr-FR" sz="1050" b="1" dirty="0">
                <a:solidFill>
                  <a:schemeClr val="tx1"/>
                </a:solidFill>
              </a:rPr>
            </a:br>
            <a:endParaRPr lang="fr-FR" sz="1050" b="1" dirty="0">
              <a:solidFill>
                <a:schemeClr val="tx1"/>
              </a:solidFill>
            </a:endParaRPr>
          </a:p>
          <a:p>
            <a:endParaRPr lang="fr-FR" sz="900" dirty="0">
              <a:solidFill>
                <a:schemeClr val="tx1"/>
              </a:solidFill>
            </a:endParaRPr>
          </a:p>
          <a:p>
            <a:r>
              <a:rPr lang="fr-FR" sz="900" dirty="0">
                <a:solidFill>
                  <a:schemeClr val="tx1"/>
                </a:solidFill>
              </a:rPr>
              <a:t>HUBI prédit la demande future par date, type de chambre et activité, ainsi que le taux d’occupation attendu selon tendances, événements et historiques</a:t>
            </a:r>
            <a:r>
              <a:rPr lang="fr-FR" sz="900" dirty="0"/>
              <a:t>.</a:t>
            </a:r>
            <a:endParaRPr lang="fr-FR" sz="900" dirty="0">
              <a:solidFill>
                <a:schemeClr val="tx1"/>
              </a:solidFill>
            </a:endParaRPr>
          </a:p>
          <a:p>
            <a:endParaRPr lang="fr-FR" sz="900" dirty="0">
              <a:solidFill>
                <a:srgbClr val="5EFBED"/>
              </a:solidFill>
            </a:endParaRPr>
          </a:p>
          <a:p>
            <a:endParaRPr lang="fr-FR" sz="900" dirty="0">
              <a:solidFill>
                <a:schemeClr val="tx1"/>
              </a:solidFill>
            </a:endParaRPr>
          </a:p>
          <a:p>
            <a:r>
              <a:rPr lang="fr-FR" sz="900" b="1" dirty="0">
                <a:solidFill>
                  <a:schemeClr val="tx1"/>
                </a:solidFill>
              </a:rPr>
              <a:t>Agent HUBI prédiction</a:t>
            </a:r>
            <a:br>
              <a:rPr lang="fr-FR" sz="900" dirty="0">
                <a:solidFill>
                  <a:schemeClr val="tx1"/>
                </a:solidFill>
              </a:rPr>
            </a:br>
            <a:br>
              <a:rPr lang="fr-FR" sz="900" dirty="0">
                <a:solidFill>
                  <a:schemeClr val="tx1"/>
                </a:solidFill>
              </a:rPr>
            </a:br>
            <a:br>
              <a:rPr lang="fr-FR" sz="900" dirty="0">
                <a:solidFill>
                  <a:schemeClr val="tx1"/>
                </a:solidFill>
              </a:rPr>
            </a:br>
            <a:br>
              <a:rPr lang="fr-FR" sz="900" dirty="0">
                <a:solidFill>
                  <a:schemeClr val="tx1"/>
                </a:solidFill>
              </a:rPr>
            </a:br>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b="1" dirty="0">
              <a:solidFill>
                <a:srgbClr val="5EFBED"/>
              </a:solidFill>
            </a:endParaRPr>
          </a:p>
          <a:p>
            <a:endParaRPr lang="fr-FR" sz="900" dirty="0">
              <a:solidFill>
                <a:sysClr val="windowText" lastClr="000000"/>
              </a:solidFill>
            </a:endParaRPr>
          </a:p>
        </p:txBody>
      </p:sp>
      <p:sp>
        <p:nvSpPr>
          <p:cNvPr id="173" name="Rectangle 172">
            <a:extLst>
              <a:ext uri="{FF2B5EF4-FFF2-40B4-BE49-F238E27FC236}">
                <a16:creationId xmlns:a16="http://schemas.microsoft.com/office/drawing/2014/main" id="{F1A14221-37D6-93B3-9F1D-1CD374AF4533}"/>
              </a:ext>
            </a:extLst>
          </p:cNvPr>
          <p:cNvSpPr/>
          <p:nvPr/>
        </p:nvSpPr>
        <p:spPr>
          <a:xfrm>
            <a:off x="5703319" y="1724473"/>
            <a:ext cx="257470" cy="260199"/>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174" name="Rectangle 173">
            <a:extLst>
              <a:ext uri="{FF2B5EF4-FFF2-40B4-BE49-F238E27FC236}">
                <a16:creationId xmlns:a16="http://schemas.microsoft.com/office/drawing/2014/main" id="{74852829-D27C-25B1-ADAA-E5A7C1265342}"/>
              </a:ext>
            </a:extLst>
          </p:cNvPr>
          <p:cNvSpPr/>
          <p:nvPr/>
        </p:nvSpPr>
        <p:spPr>
          <a:xfrm>
            <a:off x="7851277" y="1625484"/>
            <a:ext cx="2089801" cy="241181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Analyse concurrence &amp; </a:t>
            </a:r>
            <a:r>
              <a:rPr lang="fr-FR" sz="1050" b="1" dirty="0">
                <a:solidFill>
                  <a:schemeClr val="tx1"/>
                </a:solidFill>
              </a:rPr>
              <a:t>positionnement tarifaire</a:t>
            </a:r>
            <a:endParaRPr lang="fr-FR">
              <a:solidFill>
                <a:schemeClr val="tx1"/>
              </a:solidFill>
            </a:endParaRPr>
          </a:p>
          <a:p>
            <a:endParaRPr lang="fr-FR" sz="900" dirty="0">
              <a:solidFill>
                <a:schemeClr val="tx1"/>
              </a:solidFill>
            </a:endParaRPr>
          </a:p>
          <a:p>
            <a:endParaRPr lang="fr-FR" sz="900" dirty="0">
              <a:solidFill>
                <a:schemeClr val="tx1"/>
              </a:solidFill>
            </a:endParaRPr>
          </a:p>
          <a:p>
            <a:r>
              <a:rPr lang="fr-FR" sz="900" dirty="0">
                <a:solidFill>
                  <a:schemeClr val="tx1"/>
                </a:solidFill>
              </a:rPr>
              <a:t>HUBI compare les prix concurrents (</a:t>
            </a:r>
            <a:r>
              <a:rPr lang="fr-FR" sz="900" dirty="0" err="1">
                <a:solidFill>
                  <a:schemeClr val="tx1"/>
                </a:solidFill>
              </a:rPr>
              <a:t>comp</a:t>
            </a:r>
            <a:r>
              <a:rPr lang="fr-FR" sz="900" dirty="0">
                <a:solidFill>
                  <a:schemeClr val="tx1"/>
                </a:solidFill>
              </a:rPr>
              <a:t> set) et le positionnement de l’établissement par segment, période et canal.</a:t>
            </a:r>
          </a:p>
          <a:p>
            <a:endParaRPr lang="fr-FR" sz="900" dirty="0">
              <a:solidFill>
                <a:schemeClr val="tx1"/>
              </a:solidFill>
            </a:endParaRPr>
          </a:p>
          <a:p>
            <a:endParaRPr lang="fr-FR" sz="900" dirty="0">
              <a:solidFill>
                <a:sysClr val="windowText" lastClr="000000"/>
              </a:solidFill>
            </a:endParaRPr>
          </a:p>
          <a:p>
            <a:r>
              <a:rPr lang="fr-FR" sz="900" b="1" dirty="0">
                <a:solidFill>
                  <a:schemeClr val="tx1"/>
                </a:solidFill>
              </a:rPr>
              <a:t>Agent HUBI  </a:t>
            </a:r>
            <a:r>
              <a:rPr lang="fr-FR" sz="900" b="1" dirty="0" err="1">
                <a:solidFill>
                  <a:schemeClr val="tx1"/>
                </a:solidFill>
              </a:rPr>
              <a:t>market</a:t>
            </a:r>
            <a:endParaRPr lang="fr-FR" sz="900" b="1" dirty="0">
              <a:solidFill>
                <a:schemeClr val="tx1"/>
              </a:solidFill>
            </a:endParaRPr>
          </a:p>
          <a:p>
            <a:endParaRPr lang="fr-FR" sz="900" dirty="0">
              <a:solidFill>
                <a:srgbClr val="051229"/>
              </a:solidFill>
            </a:endParaRPr>
          </a:p>
          <a:p>
            <a:endParaRPr lang="fr-FR" sz="900" dirty="0">
              <a:solidFill>
                <a:schemeClr val="tx1"/>
              </a:solidFill>
            </a:endParaRPr>
          </a:p>
        </p:txBody>
      </p:sp>
      <p:sp>
        <p:nvSpPr>
          <p:cNvPr id="175" name="Rectangle 174">
            <a:extLst>
              <a:ext uri="{FF2B5EF4-FFF2-40B4-BE49-F238E27FC236}">
                <a16:creationId xmlns:a16="http://schemas.microsoft.com/office/drawing/2014/main" id="{9A502F39-9FD3-2F3E-EEB0-5C666B2B17EF}"/>
              </a:ext>
            </a:extLst>
          </p:cNvPr>
          <p:cNvSpPr/>
          <p:nvPr/>
        </p:nvSpPr>
        <p:spPr>
          <a:xfrm>
            <a:off x="7933317" y="1714609"/>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3</a:t>
            </a:r>
          </a:p>
        </p:txBody>
      </p:sp>
      <p:sp>
        <p:nvSpPr>
          <p:cNvPr id="177" name="Rectangle 176">
            <a:extLst>
              <a:ext uri="{FF2B5EF4-FFF2-40B4-BE49-F238E27FC236}">
                <a16:creationId xmlns:a16="http://schemas.microsoft.com/office/drawing/2014/main" id="{A2D1C713-2665-D392-577F-B1CA25EDFD53}"/>
              </a:ext>
            </a:extLst>
          </p:cNvPr>
          <p:cNvSpPr/>
          <p:nvPr/>
        </p:nvSpPr>
        <p:spPr>
          <a:xfrm>
            <a:off x="10034700" y="4199537"/>
            <a:ext cx="2067999"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a:solidFill>
                  <a:schemeClr val="tx1"/>
                </a:solidFill>
              </a:rPr>
              <a:t>Optimisation des tarifs </a:t>
            </a:r>
            <a:r>
              <a:rPr lang="fr-FR" sz="1050" b="1" dirty="0">
                <a:solidFill>
                  <a:schemeClr val="tx1"/>
                </a:solidFill>
              </a:rPr>
              <a:t>activités &amp; services</a:t>
            </a:r>
            <a:endParaRPr lang="fr-FR">
              <a:solidFill>
                <a:schemeClr val="tx1"/>
              </a:solidFill>
            </a:endParaRPr>
          </a:p>
          <a:p>
            <a:pPr algn="ctr"/>
            <a:endParaRPr lang="fr-FR" sz="1050" b="1" dirty="0">
              <a:solidFill>
                <a:schemeClr val="tx1"/>
              </a:solidFill>
            </a:endParaRPr>
          </a:p>
          <a:p>
            <a:endParaRPr lang="fr-FR" sz="900" dirty="0">
              <a:solidFill>
                <a:schemeClr val="tx1"/>
              </a:solidFill>
            </a:endParaRPr>
          </a:p>
          <a:p>
            <a:r>
              <a:rPr lang="fr-FR" sz="900" dirty="0">
                <a:solidFill>
                  <a:schemeClr val="tx1"/>
                </a:solidFill>
              </a:rPr>
              <a:t>HUBI ajuste les prix des activités (spa, loisirs, excursions) selon affluence prévue, capacité, saison et profils clients.</a:t>
            </a:r>
          </a:p>
          <a:p>
            <a:endParaRPr lang="fr-FR" sz="900" dirty="0">
              <a:solidFill>
                <a:schemeClr val="tx1"/>
              </a:solidFill>
            </a:endParaRPr>
          </a:p>
          <a:p>
            <a:endParaRPr lang="fr-FR" sz="900" dirty="0">
              <a:solidFill>
                <a:schemeClr val="tx1"/>
              </a:solidFill>
            </a:endParaRPr>
          </a:p>
          <a:p>
            <a:endParaRPr lang="fr-FR" sz="900" dirty="0">
              <a:solidFill>
                <a:srgbClr val="000000"/>
              </a:solidFill>
            </a:endParaRPr>
          </a:p>
          <a:p>
            <a:r>
              <a:rPr lang="fr-FR" sz="900" b="1" dirty="0">
                <a:solidFill>
                  <a:schemeClr val="tx1"/>
                </a:solidFill>
              </a:rPr>
              <a:t>Agent HUBI Activity Pricing</a:t>
            </a:r>
            <a:br>
              <a:rPr lang="fr-FR" sz="900" dirty="0">
                <a:solidFill>
                  <a:schemeClr val="tx1"/>
                </a:solidFill>
              </a:rPr>
            </a:br>
            <a:endParaRPr lang="fr-FR" sz="900" dirty="0">
              <a:solidFill>
                <a:schemeClr val="tx1"/>
              </a:solidFill>
            </a:endParaRPr>
          </a:p>
          <a:p>
            <a:endParaRPr lang="fr-FR" sz="900" dirty="0">
              <a:solidFill>
                <a:schemeClr val="tx1"/>
              </a:solidFill>
            </a:endParaRPr>
          </a:p>
        </p:txBody>
      </p:sp>
      <p:sp>
        <p:nvSpPr>
          <p:cNvPr id="178" name="Rectangle 177">
            <a:extLst>
              <a:ext uri="{FF2B5EF4-FFF2-40B4-BE49-F238E27FC236}">
                <a16:creationId xmlns:a16="http://schemas.microsoft.com/office/drawing/2014/main" id="{D77F88EC-382E-E026-0726-7C8CB55B9401}"/>
              </a:ext>
            </a:extLst>
          </p:cNvPr>
          <p:cNvSpPr/>
          <p:nvPr/>
        </p:nvSpPr>
        <p:spPr>
          <a:xfrm>
            <a:off x="10065256" y="4256707"/>
            <a:ext cx="238595"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5</a:t>
            </a:r>
          </a:p>
        </p:txBody>
      </p:sp>
      <p:sp>
        <p:nvSpPr>
          <p:cNvPr id="179" name="Rectangle 178">
            <a:extLst>
              <a:ext uri="{FF2B5EF4-FFF2-40B4-BE49-F238E27FC236}">
                <a16:creationId xmlns:a16="http://schemas.microsoft.com/office/drawing/2014/main" id="{B6DEB4F3-BA2D-629B-9C8D-BEBFE1C4552A}"/>
              </a:ext>
            </a:extLst>
          </p:cNvPr>
          <p:cNvSpPr/>
          <p:nvPr/>
        </p:nvSpPr>
        <p:spPr>
          <a:xfrm>
            <a:off x="7856705" y="4197829"/>
            <a:ext cx="208437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Simulation &amp; </a:t>
            </a:r>
            <a:r>
              <a:rPr lang="fr-FR" sz="1050" b="1" dirty="0">
                <a:solidFill>
                  <a:schemeClr val="tx1"/>
                </a:solidFill>
              </a:rPr>
              <a:t>recommandations tarifaires</a:t>
            </a:r>
            <a:endParaRPr lang="fr-FR">
              <a:solidFill>
                <a:schemeClr val="tx1"/>
              </a:solidFill>
            </a:endParaRPr>
          </a:p>
          <a:p>
            <a:endParaRPr lang="fr-FR" sz="900" dirty="0">
              <a:solidFill>
                <a:schemeClr val="tx1"/>
              </a:solidFill>
            </a:endParaRPr>
          </a:p>
          <a:p>
            <a:endParaRPr lang="fr-FR" sz="900" dirty="0">
              <a:solidFill>
                <a:schemeClr val="tx1"/>
              </a:solidFill>
            </a:endParaRPr>
          </a:p>
          <a:p>
            <a:r>
              <a:rPr lang="fr-FR" sz="900" dirty="0">
                <a:solidFill>
                  <a:schemeClr val="tx1"/>
                </a:solidFill>
              </a:rPr>
              <a:t>HUBI simule scénarios (hausse/baisse prix, promos, packages) et recommande les meilleurs leviers selon objectifs (revenu, occupation, marge</a:t>
            </a:r>
            <a:r>
              <a:rPr lang="fr-FR" sz="900" dirty="0"/>
              <a:t>).</a:t>
            </a:r>
            <a:endParaRPr lang="fr-FR" sz="900" dirty="0">
              <a:solidFill>
                <a:schemeClr val="tx1"/>
              </a:solidFill>
            </a:endParaRPr>
          </a:p>
          <a:p>
            <a:endParaRPr lang="fr-FR" sz="900" dirty="0">
              <a:solidFill>
                <a:schemeClr val="tx1"/>
              </a:solidFill>
            </a:endParaRPr>
          </a:p>
          <a:p>
            <a:endParaRPr lang="fr-FR" sz="900" dirty="0">
              <a:solidFill>
                <a:schemeClr val="tx1"/>
              </a:solidFill>
            </a:endParaRPr>
          </a:p>
          <a:p>
            <a:endParaRPr lang="fr-FR" sz="900" dirty="0">
              <a:solidFill>
                <a:srgbClr val="000000"/>
              </a:solidFill>
            </a:endParaRPr>
          </a:p>
          <a:p>
            <a:r>
              <a:rPr lang="fr-FR" sz="900" b="1" dirty="0">
                <a:solidFill>
                  <a:schemeClr val="tx1"/>
                </a:solidFill>
              </a:rPr>
              <a:t>Agent HUBI Revenue </a:t>
            </a:r>
            <a:r>
              <a:rPr lang="fr-FR" sz="900" b="1" dirty="0" err="1">
                <a:solidFill>
                  <a:schemeClr val="tx1"/>
                </a:solidFill>
              </a:rPr>
              <a:t>Optimize</a:t>
            </a:r>
            <a:br>
              <a:rPr lang="fr-FR" sz="900" dirty="0">
                <a:solidFill>
                  <a:schemeClr val="tx1"/>
                </a:solidFill>
              </a:rPr>
            </a:br>
            <a:br>
              <a:rPr lang="fr-FR" sz="900" dirty="0">
                <a:solidFill>
                  <a:schemeClr val="tx1"/>
                </a:solidFill>
              </a:rPr>
            </a:br>
            <a:endParaRPr lang="fr-FR" sz="900">
              <a:solidFill>
                <a:schemeClr val="tx1"/>
              </a:solidFill>
            </a:endParaRPr>
          </a:p>
        </p:txBody>
      </p:sp>
      <p:sp>
        <p:nvSpPr>
          <p:cNvPr id="180" name="Rectangle 179">
            <a:extLst>
              <a:ext uri="{FF2B5EF4-FFF2-40B4-BE49-F238E27FC236}">
                <a16:creationId xmlns:a16="http://schemas.microsoft.com/office/drawing/2014/main" id="{E2D04E4F-27A4-8CB7-CBB9-C3E22CCB258D}"/>
              </a:ext>
            </a:extLst>
          </p:cNvPr>
          <p:cNvSpPr/>
          <p:nvPr/>
        </p:nvSpPr>
        <p:spPr>
          <a:xfrm>
            <a:off x="7951605" y="4256707"/>
            <a:ext cx="28424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6</a:t>
            </a:r>
          </a:p>
        </p:txBody>
      </p:sp>
      <p:sp>
        <p:nvSpPr>
          <p:cNvPr id="192" name="Rectangle 191">
            <a:extLst>
              <a:ext uri="{FF2B5EF4-FFF2-40B4-BE49-F238E27FC236}">
                <a16:creationId xmlns:a16="http://schemas.microsoft.com/office/drawing/2014/main" id="{E51A8795-EBBF-70BC-692C-1BBE77B7173C}"/>
              </a:ext>
            </a:extLst>
          </p:cNvPr>
          <p:cNvSpPr/>
          <p:nvPr/>
        </p:nvSpPr>
        <p:spPr>
          <a:xfrm>
            <a:off x="3371282" y="4197829"/>
            <a:ext cx="2153568" cy="2493909"/>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r>
              <a:rPr lang="fr-FR" sz="1050" b="1">
                <a:solidFill>
                  <a:schemeClr val="tx1"/>
                </a:solidFill>
              </a:rPr>
              <a:t>Suivi performance &amp; ajustement continu</a:t>
            </a:r>
            <a:endParaRPr lang="fr-FR">
              <a:solidFill>
                <a:schemeClr val="tx1"/>
              </a:solidFill>
            </a:endParaRPr>
          </a:p>
          <a:p>
            <a:pPr algn="ctr"/>
            <a:endParaRPr lang="fr-FR" sz="900" dirty="0">
              <a:solidFill>
                <a:schemeClr val="tx1"/>
              </a:solidFill>
            </a:endParaRPr>
          </a:p>
          <a:p>
            <a:pPr algn="ctr"/>
            <a:endParaRPr lang="fr-FR" sz="900" dirty="0">
              <a:solidFill>
                <a:schemeClr val="tx1"/>
              </a:solidFill>
            </a:endParaRPr>
          </a:p>
          <a:p>
            <a:r>
              <a:rPr lang="fr-FR" sz="900" dirty="0">
                <a:solidFill>
                  <a:schemeClr val="tx1"/>
                </a:solidFill>
              </a:rPr>
              <a:t>HUBI suit KPI (taux d’occupation, revenu activités…) et ajuste les tarifs en continu selon écarts prévision/réel.</a:t>
            </a:r>
          </a:p>
          <a:p>
            <a:endParaRPr lang="fr-FR" sz="900" dirty="0">
              <a:solidFill>
                <a:schemeClr val="tx1"/>
              </a:solidFill>
            </a:endParaRPr>
          </a:p>
          <a:p>
            <a:endParaRPr lang="fr-FR" sz="900" dirty="0">
              <a:solidFill>
                <a:schemeClr val="tx1"/>
              </a:solidFill>
            </a:endParaRPr>
          </a:p>
          <a:p>
            <a:endParaRPr lang="fr-FR" sz="900" dirty="0">
              <a:solidFill>
                <a:schemeClr val="tx1"/>
              </a:solidFill>
            </a:endParaRPr>
          </a:p>
          <a:p>
            <a:endParaRPr lang="fr-FR" sz="900" dirty="0">
              <a:solidFill>
                <a:srgbClr val="000000"/>
              </a:solidFill>
            </a:endParaRPr>
          </a:p>
          <a:p>
            <a:r>
              <a:rPr lang="fr-FR" sz="900" b="1">
                <a:solidFill>
                  <a:srgbClr val="5EFBED"/>
                </a:solidFill>
              </a:rPr>
              <a:t>Agent H</a:t>
            </a:r>
            <a:r>
              <a:rPr lang="fr-FR" sz="900" b="1">
                <a:solidFill>
                  <a:schemeClr val="tx1"/>
                </a:solidFill>
              </a:rPr>
              <a:t>UBI Revenue Monitor</a:t>
            </a:r>
            <a:br>
              <a:rPr lang="fr-FR" sz="900" dirty="0">
                <a:solidFill>
                  <a:schemeClr val="tx1"/>
                </a:solidFill>
              </a:rPr>
            </a:br>
            <a:endParaRPr lang="fr-FR" sz="900" b="1">
              <a:solidFill>
                <a:schemeClr val="bg1"/>
              </a:solidFill>
            </a:endParaRPr>
          </a:p>
        </p:txBody>
      </p:sp>
      <p:sp>
        <p:nvSpPr>
          <p:cNvPr id="193" name="Rectangle 192">
            <a:extLst>
              <a:ext uri="{FF2B5EF4-FFF2-40B4-BE49-F238E27FC236}">
                <a16:creationId xmlns:a16="http://schemas.microsoft.com/office/drawing/2014/main" id="{3B66DAB2-D3BF-1F5D-5A03-70060438647A}"/>
              </a:ext>
            </a:extLst>
          </p:cNvPr>
          <p:cNvSpPr/>
          <p:nvPr/>
        </p:nvSpPr>
        <p:spPr>
          <a:xfrm>
            <a:off x="3464761" y="4256707"/>
            <a:ext cx="262889"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8</a:t>
            </a:r>
          </a:p>
        </p:txBody>
      </p:sp>
      <p:sp>
        <p:nvSpPr>
          <p:cNvPr id="194" name="Rectangle 193">
            <a:extLst>
              <a:ext uri="{FF2B5EF4-FFF2-40B4-BE49-F238E27FC236}">
                <a16:creationId xmlns:a16="http://schemas.microsoft.com/office/drawing/2014/main" id="{AFD04222-18E2-3C15-F8E4-CC9377732040}"/>
              </a:ext>
            </a:extLst>
          </p:cNvPr>
          <p:cNvSpPr/>
          <p:nvPr/>
        </p:nvSpPr>
        <p:spPr>
          <a:xfrm>
            <a:off x="-96324" y="-21709"/>
            <a:ext cx="3014255" cy="7062589"/>
          </a:xfrm>
          <a:prstGeom prst="rect">
            <a:avLst/>
          </a:prstGeom>
          <a:solidFill>
            <a:srgbClr val="05122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5" name="ZoneTexte 194">
            <a:extLst>
              <a:ext uri="{FF2B5EF4-FFF2-40B4-BE49-F238E27FC236}">
                <a16:creationId xmlns:a16="http://schemas.microsoft.com/office/drawing/2014/main" id="{FD2C8404-4555-55A8-5377-43818CC8F94A}"/>
              </a:ext>
            </a:extLst>
          </p:cNvPr>
          <p:cNvSpPr txBox="1"/>
          <p:nvPr/>
        </p:nvSpPr>
        <p:spPr>
          <a:xfrm>
            <a:off x="-6737" y="924350"/>
            <a:ext cx="2857064" cy="1764586"/>
          </a:xfrm>
          <a:prstGeom prst="rect">
            <a:avLst/>
          </a:prstGeom>
          <a:solidFill>
            <a:schemeClr val="tx1"/>
          </a:solidFill>
          <a:ln>
            <a:solidFill>
              <a:schemeClr val="bg2">
                <a:lumMod val="25000"/>
              </a:schemeClr>
            </a:solidFill>
          </a:ln>
        </p:spPr>
        <p:txBody>
          <a:bodyPr wrap="square">
            <a:spAutoFit/>
          </a:bodyPr>
          <a:lstStyle/>
          <a:p>
            <a:pPr>
              <a:spcAft>
                <a:spcPts val="800"/>
              </a:spcAft>
              <a:buSzPts val="1000"/>
              <a:tabLst>
                <a:tab pos="457200" algn="l"/>
              </a:tabLst>
            </a:pPr>
            <a:r>
              <a:rPr lang="fr-FR" sz="1200" b="1" dirty="0">
                <a:solidFill>
                  <a:srgbClr val="5EFBED"/>
                </a:solidFill>
              </a:rPr>
              <a:t>Bénéfices</a:t>
            </a:r>
            <a:endParaRPr lang="fr-FR" sz="1000" b="1" kern="100" dirty="0">
              <a:solidFill>
                <a:schemeClr val="bg1"/>
              </a:solidFill>
              <a:latin typeface="Aptos" panose="020B0004020202020204" pitchFamily="34" charset="0"/>
              <a:cs typeface="Times New Roman" panose="02020603050405020304" pitchFamily="18" charset="0"/>
            </a:endParaRPr>
          </a:p>
          <a:p>
            <a:pPr marL="171450" indent="-171450">
              <a:buFont typeface="Arial" panose="020B0604020202020204" pitchFamily="34" charset="0"/>
              <a:buChar char="•"/>
            </a:pPr>
            <a:r>
              <a:rPr lang="fr-FR" sz="1000" dirty="0">
                <a:solidFill>
                  <a:schemeClr val="bg1"/>
                </a:solidFill>
              </a:rPr>
              <a:t>Maximiser revenu et taux d’occupation</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Ajuster dynamiquement prix chambres &amp; activités</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Anticiper la demande et les pics d’occupation</a:t>
            </a:r>
          </a:p>
          <a:p>
            <a:pPr marL="171450" indent="-171450">
              <a:buFont typeface="Arial" panose="020B0604020202020204" pitchFamily="34" charset="0"/>
              <a:buChar char="•"/>
            </a:pPr>
            <a:endParaRPr lang="fr-FR" sz="1000" dirty="0">
              <a:solidFill>
                <a:schemeClr val="bg1"/>
              </a:solidFill>
            </a:endParaRPr>
          </a:p>
          <a:p>
            <a:pPr marL="171450" indent="-171450">
              <a:buFont typeface="Arial" panose="020B0604020202020204" pitchFamily="34" charset="0"/>
              <a:buChar char="•"/>
            </a:pPr>
            <a:r>
              <a:rPr lang="fr-FR" sz="1000" dirty="0">
                <a:solidFill>
                  <a:schemeClr val="bg1"/>
                </a:solidFill>
              </a:rPr>
              <a:t>Améliorer le pilotage du revenue </a:t>
            </a:r>
            <a:r>
              <a:rPr lang="fr-FR" sz="1000" dirty="0"/>
              <a:t>management</a:t>
            </a:r>
            <a:endParaRPr lang="fr-FR" sz="1050" kern="100" dirty="0">
              <a:solidFill>
                <a:srgbClr val="0D0D0D"/>
              </a:solidFill>
              <a:latin typeface="Aptos" panose="020B0004020202020204" pitchFamily="34" charset="0"/>
              <a:ea typeface="Aptos" panose="020B0004020202020204" pitchFamily="34" charset="0"/>
              <a:cs typeface="Times New Roman" panose="02020603050405020304" pitchFamily="18" charset="0"/>
            </a:endParaRPr>
          </a:p>
        </p:txBody>
      </p:sp>
      <p:sp>
        <p:nvSpPr>
          <p:cNvPr id="196" name="ZoneTexte 195">
            <a:extLst>
              <a:ext uri="{FF2B5EF4-FFF2-40B4-BE49-F238E27FC236}">
                <a16:creationId xmlns:a16="http://schemas.microsoft.com/office/drawing/2014/main" id="{4F08C481-4C5D-F18B-8005-FC0CDAECBB57}"/>
              </a:ext>
            </a:extLst>
          </p:cNvPr>
          <p:cNvSpPr txBox="1"/>
          <p:nvPr/>
        </p:nvSpPr>
        <p:spPr>
          <a:xfrm>
            <a:off x="-29862" y="3261814"/>
            <a:ext cx="2822715" cy="1748171"/>
          </a:xfrm>
          <a:prstGeom prst="rect">
            <a:avLst/>
          </a:prstGeom>
          <a:solidFill>
            <a:schemeClr val="tx1"/>
          </a:solidFill>
          <a:ln>
            <a:solidFill>
              <a:schemeClr val="bg2">
                <a:lumMod val="25000"/>
              </a:schemeClr>
            </a:solidFill>
          </a:ln>
        </p:spPr>
        <p:txBody>
          <a:bodyPr wrap="square">
            <a:spAutoFit/>
          </a:bodyPr>
          <a:lstStyle/>
          <a:p>
            <a:r>
              <a:rPr lang="fr-FR" sz="1200" dirty="0">
                <a:solidFill>
                  <a:srgbClr val="5EFBED"/>
                </a:solidFill>
              </a:rPr>
              <a:t>KPI impactés</a:t>
            </a:r>
          </a:p>
          <a:p>
            <a:endParaRPr lang="fr-FR" sz="1200" dirty="0">
              <a:solidFill>
                <a:schemeClr val="bg1"/>
              </a:solidFill>
            </a:endParaRPr>
          </a:p>
          <a:p>
            <a:pPr marL="171450" indent="-171450">
              <a:lnSpc>
                <a:spcPct val="115000"/>
              </a:lnSpc>
              <a:spcAft>
                <a:spcPts val="800"/>
              </a:spcAft>
              <a:buFont typeface="Arial" panose="020B0604020202020204" pitchFamily="34" charset="0"/>
              <a:buChar char="•"/>
            </a:pPr>
            <a:r>
              <a:rPr lang="fr-FR" sz="1000" dirty="0">
                <a:solidFill>
                  <a:schemeClr val="bg1"/>
                </a:solidFill>
              </a:rPr>
              <a:t>Revenu par chambre disponible</a:t>
            </a:r>
          </a:p>
          <a:p>
            <a:pPr marL="171450" indent="-171450">
              <a:lnSpc>
                <a:spcPct val="115000"/>
              </a:lnSpc>
              <a:spcAft>
                <a:spcPts val="800"/>
              </a:spcAft>
              <a:buFont typeface="Arial" panose="020B0604020202020204" pitchFamily="34" charset="0"/>
              <a:buChar char="•"/>
            </a:pPr>
            <a:r>
              <a:rPr lang="fr-FR" sz="1000" dirty="0">
                <a:solidFill>
                  <a:schemeClr val="bg1"/>
                </a:solidFill>
              </a:rPr>
              <a:t>Prix moyen</a:t>
            </a:r>
          </a:p>
          <a:p>
            <a:pPr marL="171450" indent="-171450">
              <a:lnSpc>
                <a:spcPct val="115000"/>
              </a:lnSpc>
              <a:spcAft>
                <a:spcPts val="800"/>
              </a:spcAft>
              <a:buFont typeface="Arial" panose="020B0604020202020204" pitchFamily="34" charset="0"/>
              <a:buChar char="•"/>
            </a:pPr>
            <a:r>
              <a:rPr lang="fr-FR" sz="1000" dirty="0">
                <a:solidFill>
                  <a:schemeClr val="bg1"/>
                </a:solidFill>
              </a:rPr>
              <a:t>Taux d’occupation</a:t>
            </a:r>
          </a:p>
          <a:p>
            <a:pPr marL="171450" indent="-171450">
              <a:lnSpc>
                <a:spcPct val="115000"/>
              </a:lnSpc>
              <a:spcAft>
                <a:spcPts val="800"/>
              </a:spcAft>
              <a:buFont typeface="Arial" panose="020B0604020202020204" pitchFamily="34" charset="0"/>
              <a:buChar char="•"/>
            </a:pPr>
            <a:r>
              <a:rPr lang="fr-FR" sz="1000" dirty="0">
                <a:solidFill>
                  <a:schemeClr val="bg1"/>
                </a:solidFill>
              </a:rPr>
              <a:t>Revenu par activité / client</a:t>
            </a:r>
          </a:p>
          <a:p>
            <a:pPr marL="171450" indent="-171450">
              <a:lnSpc>
                <a:spcPct val="115000"/>
              </a:lnSpc>
              <a:spcAft>
                <a:spcPts val="800"/>
              </a:spcAft>
              <a:buFont typeface="Arial" panose="020B0604020202020204" pitchFamily="34" charset="0"/>
              <a:buChar char="•"/>
            </a:pPr>
            <a:r>
              <a:rPr lang="fr-FR" sz="1000" dirty="0">
                <a:solidFill>
                  <a:schemeClr val="bg1"/>
                </a:solidFill>
              </a:rPr>
              <a:t>Écart prévision vs réel demande/occupation</a:t>
            </a:r>
            <a:endParaRPr lang="fr-FR" sz="1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97" name="Rectangle : coins arrondis 196">
            <a:extLst>
              <a:ext uri="{FF2B5EF4-FFF2-40B4-BE49-F238E27FC236}">
                <a16:creationId xmlns:a16="http://schemas.microsoft.com/office/drawing/2014/main" id="{BD18DEC7-753D-5DA3-CD00-4BBC45717E92}"/>
              </a:ext>
            </a:extLst>
          </p:cNvPr>
          <p:cNvSpPr/>
          <p:nvPr/>
        </p:nvSpPr>
        <p:spPr>
          <a:xfrm>
            <a:off x="49149" y="112927"/>
            <a:ext cx="2036178" cy="566928"/>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Hôtellerie</a:t>
            </a:r>
          </a:p>
        </p:txBody>
      </p:sp>
      <p:pic>
        <p:nvPicPr>
          <p:cNvPr id="198" name="Image 197" descr="Une image contenant Graphique, clipart, Police, dessin humoristique&#10;&#10;Le contenu généré par l’IA peut être incorrect.">
            <a:extLst>
              <a:ext uri="{FF2B5EF4-FFF2-40B4-BE49-F238E27FC236}">
                <a16:creationId xmlns:a16="http://schemas.microsoft.com/office/drawing/2014/main" id="{6646D61C-D49D-5465-6D2C-58899063AB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123" y="6353514"/>
            <a:ext cx="1130918" cy="510988"/>
          </a:xfrm>
          <a:prstGeom prst="rect">
            <a:avLst/>
          </a:prstGeom>
          <a:noFill/>
        </p:spPr>
      </p:pic>
      <p:sp>
        <p:nvSpPr>
          <p:cNvPr id="6" name="Rectangle 5">
            <a:extLst>
              <a:ext uri="{FF2B5EF4-FFF2-40B4-BE49-F238E27FC236}">
                <a16:creationId xmlns:a16="http://schemas.microsoft.com/office/drawing/2014/main" id="{B94AD34E-2A75-B1D8-DB79-97610DD796B1}"/>
              </a:ext>
            </a:extLst>
          </p:cNvPr>
          <p:cNvSpPr/>
          <p:nvPr/>
        </p:nvSpPr>
        <p:spPr>
          <a:xfrm>
            <a:off x="10021638" y="1635742"/>
            <a:ext cx="2079265" cy="2460262"/>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Optimisation des tarifs </a:t>
            </a:r>
            <a:r>
              <a:rPr lang="fr-FR" sz="1050" b="1" dirty="0">
                <a:solidFill>
                  <a:schemeClr val="tx1"/>
                </a:solidFill>
              </a:rPr>
              <a:t>chambres</a:t>
            </a:r>
          </a:p>
          <a:p>
            <a:endParaRPr lang="fr-FR" sz="900" dirty="0">
              <a:solidFill>
                <a:schemeClr val="tx1"/>
              </a:solidFill>
            </a:endParaRPr>
          </a:p>
          <a:p>
            <a:endParaRPr lang="fr-FR" sz="900" dirty="0">
              <a:solidFill>
                <a:schemeClr val="tx1"/>
              </a:solidFill>
            </a:endParaRPr>
          </a:p>
          <a:p>
            <a:r>
              <a:rPr lang="fr-FR" sz="900" dirty="0">
                <a:solidFill>
                  <a:schemeClr val="tx1"/>
                </a:solidFill>
              </a:rPr>
              <a:t>Selon demande prévue, occupation et concurrence, HUBI calcule le prix optimal par date, type de chambre et canal</a:t>
            </a:r>
          </a:p>
          <a:p>
            <a:endParaRPr lang="fr-FR" sz="900" dirty="0">
              <a:solidFill>
                <a:schemeClr val="tx1"/>
              </a:solidFill>
            </a:endParaRPr>
          </a:p>
          <a:p>
            <a:endParaRPr lang="fr-FR" sz="900" dirty="0">
              <a:solidFill>
                <a:schemeClr val="tx1"/>
              </a:solidFill>
            </a:endParaRPr>
          </a:p>
          <a:p>
            <a:r>
              <a:rPr lang="fr-FR" sz="900" b="1">
                <a:solidFill>
                  <a:schemeClr val="tx1"/>
                </a:solidFill>
              </a:rPr>
              <a:t>Agent HUBI Room Pricing</a:t>
            </a:r>
            <a:br>
              <a:rPr lang="fr-FR" sz="900" dirty="0">
                <a:solidFill>
                  <a:schemeClr val="tx1"/>
                </a:solidFill>
              </a:rPr>
            </a:br>
            <a:br>
              <a:rPr lang="fr-FR" sz="900" dirty="0">
                <a:solidFill>
                  <a:schemeClr val="tx1"/>
                </a:solidFill>
              </a:rPr>
            </a:br>
            <a:endParaRPr lang="fr-FR" sz="900">
              <a:solidFill>
                <a:schemeClr val="tx1"/>
              </a:solidFill>
            </a:endParaRPr>
          </a:p>
        </p:txBody>
      </p:sp>
      <p:sp>
        <p:nvSpPr>
          <p:cNvPr id="7" name="Rectangle 6">
            <a:extLst>
              <a:ext uri="{FF2B5EF4-FFF2-40B4-BE49-F238E27FC236}">
                <a16:creationId xmlns:a16="http://schemas.microsoft.com/office/drawing/2014/main" id="{5DE91BD5-A1C0-210A-344F-D68ACD5CFBE1}"/>
              </a:ext>
            </a:extLst>
          </p:cNvPr>
          <p:cNvSpPr/>
          <p:nvPr/>
        </p:nvSpPr>
        <p:spPr>
          <a:xfrm>
            <a:off x="5626200" y="4213675"/>
            <a:ext cx="2136883" cy="2446124"/>
          </a:xfrm>
          <a:prstGeom prst="rect">
            <a:avLst/>
          </a:prstGeom>
          <a:solidFill>
            <a:schemeClr val="bg1"/>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fr-FR" sz="1050" b="1" dirty="0">
              <a:solidFill>
                <a:schemeClr val="tx1"/>
              </a:solidFill>
            </a:endParaRPr>
          </a:p>
          <a:p>
            <a:pPr algn="ctr"/>
            <a:endParaRPr lang="fr-FR" sz="1050" b="1" dirty="0">
              <a:solidFill>
                <a:schemeClr val="tx1"/>
              </a:solidFill>
            </a:endParaRPr>
          </a:p>
          <a:p>
            <a:pPr algn="ctr"/>
            <a:r>
              <a:rPr lang="fr-FR" sz="1050" b="1">
                <a:solidFill>
                  <a:schemeClr val="tx1"/>
                </a:solidFill>
              </a:rPr>
              <a:t>Application &amp; diffusion multi-</a:t>
            </a:r>
            <a:r>
              <a:rPr lang="fr-FR" sz="1050" b="1" dirty="0">
                <a:solidFill>
                  <a:schemeClr val="tx1"/>
                </a:solidFill>
              </a:rPr>
              <a:t>canaux des tarifs</a:t>
            </a:r>
            <a:endParaRPr lang="fr-FR">
              <a:solidFill>
                <a:schemeClr val="tx1"/>
              </a:solidFill>
            </a:endParaRPr>
          </a:p>
          <a:p>
            <a:endParaRPr lang="fr-FR" sz="900" dirty="0">
              <a:solidFill>
                <a:schemeClr val="tx1"/>
              </a:solidFill>
            </a:endParaRPr>
          </a:p>
          <a:p>
            <a:endParaRPr lang="fr-FR" sz="900" dirty="0">
              <a:solidFill>
                <a:schemeClr val="tx1"/>
              </a:solidFill>
            </a:endParaRPr>
          </a:p>
          <a:p>
            <a:r>
              <a:rPr lang="fr-FR" sz="900" dirty="0">
                <a:solidFill>
                  <a:schemeClr val="tx1"/>
                </a:solidFill>
              </a:rPr>
              <a:t>Les prix validés sont poussés automatiquement avec cohérence </a:t>
            </a:r>
            <a:r>
              <a:rPr lang="fr-FR" sz="900">
                <a:solidFill>
                  <a:schemeClr val="tx1"/>
                </a:solidFill>
              </a:rPr>
              <a:t>entre canaux et règles tarifaires</a:t>
            </a:r>
            <a:r>
              <a:rPr lang="fr-FR" sz="900"/>
              <a:t>.</a:t>
            </a:r>
          </a:p>
          <a:p>
            <a:endParaRPr lang="fr-FR" sz="900" dirty="0">
              <a:solidFill>
                <a:schemeClr val="tx1"/>
              </a:solidFill>
            </a:endParaRPr>
          </a:p>
          <a:p>
            <a:endParaRPr lang="fr-FR" sz="900" dirty="0">
              <a:solidFill>
                <a:schemeClr val="tx1"/>
              </a:solidFill>
            </a:endParaRPr>
          </a:p>
          <a:p>
            <a:endParaRPr lang="fr-FR" sz="900" dirty="0">
              <a:solidFill>
                <a:schemeClr val="tx1"/>
              </a:solidFill>
            </a:endParaRPr>
          </a:p>
          <a:p>
            <a:endParaRPr lang="fr-FR" sz="900" dirty="0">
              <a:solidFill>
                <a:schemeClr val="tx1"/>
              </a:solidFill>
            </a:endParaRPr>
          </a:p>
          <a:p>
            <a:r>
              <a:rPr lang="fr-FR" sz="900" b="1">
                <a:solidFill>
                  <a:schemeClr val="tx1"/>
                </a:solidFill>
              </a:rPr>
              <a:t>Agent HUBI Rate Push</a:t>
            </a:r>
            <a:br>
              <a:rPr lang="fr-FR" sz="900" dirty="0">
                <a:solidFill>
                  <a:schemeClr val="tx1"/>
                </a:solidFill>
              </a:rPr>
            </a:br>
            <a:br>
              <a:rPr lang="fr-FR" sz="900" dirty="0">
                <a:solidFill>
                  <a:schemeClr val="tx1"/>
                </a:solidFill>
              </a:rPr>
            </a:br>
            <a:endParaRPr lang="fr-FR" sz="900" b="1" dirty="0">
              <a:solidFill>
                <a:schemeClr val="bg1"/>
              </a:solidFill>
            </a:endParaRPr>
          </a:p>
        </p:txBody>
      </p:sp>
      <p:sp>
        <p:nvSpPr>
          <p:cNvPr id="8" name="Rectangle 7">
            <a:extLst>
              <a:ext uri="{FF2B5EF4-FFF2-40B4-BE49-F238E27FC236}">
                <a16:creationId xmlns:a16="http://schemas.microsoft.com/office/drawing/2014/main" id="{B1146A12-C307-8B0A-0BAE-4DF3EF41924D}"/>
              </a:ext>
            </a:extLst>
          </p:cNvPr>
          <p:cNvSpPr/>
          <p:nvPr/>
        </p:nvSpPr>
        <p:spPr>
          <a:xfrm>
            <a:off x="10110097" y="1714968"/>
            <a:ext cx="253179" cy="270063"/>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4</a:t>
            </a:r>
          </a:p>
        </p:txBody>
      </p:sp>
      <p:sp>
        <p:nvSpPr>
          <p:cNvPr id="11" name="Rectangle 10">
            <a:extLst>
              <a:ext uri="{FF2B5EF4-FFF2-40B4-BE49-F238E27FC236}">
                <a16:creationId xmlns:a16="http://schemas.microsoft.com/office/drawing/2014/main" id="{BD325BAE-B863-8330-6881-1CD2304438E1}"/>
              </a:ext>
            </a:extLst>
          </p:cNvPr>
          <p:cNvSpPr/>
          <p:nvPr/>
        </p:nvSpPr>
        <p:spPr>
          <a:xfrm>
            <a:off x="5689930" y="4295302"/>
            <a:ext cx="284247" cy="242894"/>
          </a:xfrm>
          <a:prstGeom prst="rect">
            <a:avLst/>
          </a:prstGeom>
          <a:solidFill>
            <a:srgbClr val="5EFBED"/>
          </a:solidFill>
          <a:ln>
            <a:solidFill>
              <a:srgbClr val="5EFBE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7</a:t>
            </a:r>
          </a:p>
        </p:txBody>
      </p:sp>
      <p:sp>
        <p:nvSpPr>
          <p:cNvPr id="10" name="Rectangle 9">
            <a:extLst>
              <a:ext uri="{FF2B5EF4-FFF2-40B4-BE49-F238E27FC236}">
                <a16:creationId xmlns:a16="http://schemas.microsoft.com/office/drawing/2014/main" id="{D2F35095-EBFE-5805-C4BC-49A7DFBCE5DA}"/>
              </a:ext>
            </a:extLst>
          </p:cNvPr>
          <p:cNvSpPr/>
          <p:nvPr/>
        </p:nvSpPr>
        <p:spPr>
          <a:xfrm>
            <a:off x="5808143" y="381914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13" name="Image 12" descr="Une image contenant Graphique, clipart, Police, dessin humoristique&#10;&#10;Le contenu généré par l’IA peut être incorrect.">
            <a:extLst>
              <a:ext uri="{FF2B5EF4-FFF2-40B4-BE49-F238E27FC236}">
                <a16:creationId xmlns:a16="http://schemas.microsoft.com/office/drawing/2014/main" id="{E9E2189B-1573-CBC8-90D1-E3195CD8B096}"/>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681635" y="3702425"/>
            <a:ext cx="262889" cy="305919"/>
          </a:xfrm>
          <a:prstGeom prst="rect">
            <a:avLst/>
          </a:prstGeom>
          <a:noFill/>
        </p:spPr>
      </p:pic>
      <p:sp>
        <p:nvSpPr>
          <p:cNvPr id="15" name="Rectangle 14">
            <a:extLst>
              <a:ext uri="{FF2B5EF4-FFF2-40B4-BE49-F238E27FC236}">
                <a16:creationId xmlns:a16="http://schemas.microsoft.com/office/drawing/2014/main" id="{51306069-0BC3-A457-C51A-93D94745BDA9}"/>
              </a:ext>
            </a:extLst>
          </p:cNvPr>
          <p:cNvSpPr/>
          <p:nvPr/>
        </p:nvSpPr>
        <p:spPr>
          <a:xfrm>
            <a:off x="8044011" y="3789067"/>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17" name="Image 16" descr="Une image contenant Graphique, clipart, Police, dessin humoristique&#10;&#10;Le contenu généré par l’IA peut être incorrect.">
            <a:extLst>
              <a:ext uri="{FF2B5EF4-FFF2-40B4-BE49-F238E27FC236}">
                <a16:creationId xmlns:a16="http://schemas.microsoft.com/office/drawing/2014/main" id="{436A4276-74E9-C356-09BB-F98207712624}"/>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17503" y="3672346"/>
            <a:ext cx="262889" cy="305919"/>
          </a:xfrm>
          <a:prstGeom prst="rect">
            <a:avLst/>
          </a:prstGeom>
          <a:noFill/>
        </p:spPr>
      </p:pic>
      <p:sp>
        <p:nvSpPr>
          <p:cNvPr id="19" name="Rectangle 18">
            <a:extLst>
              <a:ext uri="{FF2B5EF4-FFF2-40B4-BE49-F238E27FC236}">
                <a16:creationId xmlns:a16="http://schemas.microsoft.com/office/drawing/2014/main" id="{66044632-6003-E3FA-0648-36B0C221CA0A}"/>
              </a:ext>
            </a:extLst>
          </p:cNvPr>
          <p:cNvSpPr/>
          <p:nvPr/>
        </p:nvSpPr>
        <p:spPr>
          <a:xfrm>
            <a:off x="10229748" y="3789067"/>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21" name="Image 20" descr="Une image contenant Graphique, clipart, Police, dessin humoristique&#10;&#10;Le contenu généré par l’IA peut être incorrect.">
            <a:extLst>
              <a:ext uri="{FF2B5EF4-FFF2-40B4-BE49-F238E27FC236}">
                <a16:creationId xmlns:a16="http://schemas.microsoft.com/office/drawing/2014/main" id="{F4FB310E-F259-2054-6672-FC9D542F1929}"/>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103240" y="3672346"/>
            <a:ext cx="262889" cy="305919"/>
          </a:xfrm>
          <a:prstGeom prst="rect">
            <a:avLst/>
          </a:prstGeom>
          <a:noFill/>
        </p:spPr>
      </p:pic>
      <p:sp>
        <p:nvSpPr>
          <p:cNvPr id="23" name="Rectangle 22">
            <a:extLst>
              <a:ext uri="{FF2B5EF4-FFF2-40B4-BE49-F238E27FC236}">
                <a16:creationId xmlns:a16="http://schemas.microsoft.com/office/drawing/2014/main" id="{DCC64A51-4651-3499-A14A-2EEC46867AA6}"/>
              </a:ext>
            </a:extLst>
          </p:cNvPr>
          <p:cNvSpPr/>
          <p:nvPr/>
        </p:nvSpPr>
        <p:spPr>
          <a:xfrm>
            <a:off x="10259827" y="6375856"/>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25" name="Image 24" descr="Une image contenant Graphique, clipart, Police, dessin humoristique&#10;&#10;Le contenu généré par l’IA peut être incorrect.">
            <a:extLst>
              <a:ext uri="{FF2B5EF4-FFF2-40B4-BE49-F238E27FC236}">
                <a16:creationId xmlns:a16="http://schemas.microsoft.com/office/drawing/2014/main" id="{CB8D23C2-C536-99A7-8093-6A0145F76961}"/>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10133319" y="6259135"/>
            <a:ext cx="262889" cy="305919"/>
          </a:xfrm>
          <a:prstGeom prst="rect">
            <a:avLst/>
          </a:prstGeom>
          <a:noFill/>
        </p:spPr>
      </p:pic>
      <p:sp>
        <p:nvSpPr>
          <p:cNvPr id="27" name="Rectangle 26">
            <a:extLst>
              <a:ext uri="{FF2B5EF4-FFF2-40B4-BE49-F238E27FC236}">
                <a16:creationId xmlns:a16="http://schemas.microsoft.com/office/drawing/2014/main" id="{4004F014-6AC6-61C0-5FD6-531471CD731F}"/>
              </a:ext>
            </a:extLst>
          </p:cNvPr>
          <p:cNvSpPr/>
          <p:nvPr/>
        </p:nvSpPr>
        <p:spPr>
          <a:xfrm>
            <a:off x="8104169" y="6385883"/>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Automation</a:t>
            </a:r>
            <a:endParaRPr lang="fr-FR" sz="900" b="1" dirty="0">
              <a:solidFill>
                <a:schemeClr val="bg1"/>
              </a:solidFill>
            </a:endParaRPr>
          </a:p>
        </p:txBody>
      </p:sp>
      <p:pic>
        <p:nvPicPr>
          <p:cNvPr id="29" name="Image 28" descr="Une image contenant Graphique, clipart, Police, dessin humoristique&#10;&#10;Le contenu généré par l’IA peut être incorrect.">
            <a:extLst>
              <a:ext uri="{FF2B5EF4-FFF2-40B4-BE49-F238E27FC236}">
                <a16:creationId xmlns:a16="http://schemas.microsoft.com/office/drawing/2014/main" id="{F871F806-9467-FA87-2996-EB4DE6262212}"/>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7977661" y="6269161"/>
            <a:ext cx="262889" cy="305919"/>
          </a:xfrm>
          <a:prstGeom prst="rect">
            <a:avLst/>
          </a:prstGeom>
          <a:noFill/>
        </p:spPr>
      </p:pic>
      <p:sp>
        <p:nvSpPr>
          <p:cNvPr id="31" name="Rectangle 30">
            <a:extLst>
              <a:ext uri="{FF2B5EF4-FFF2-40B4-BE49-F238E27FC236}">
                <a16:creationId xmlns:a16="http://schemas.microsoft.com/office/drawing/2014/main" id="{B5B0A681-69FB-9E3B-E928-41EE72E09EE7}"/>
              </a:ext>
            </a:extLst>
          </p:cNvPr>
          <p:cNvSpPr/>
          <p:nvPr/>
        </p:nvSpPr>
        <p:spPr>
          <a:xfrm>
            <a:off x="5868301" y="6405935"/>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r>
              <a:rPr lang="fr-FR" sz="900" b="1">
                <a:solidFill>
                  <a:schemeClr val="bg1"/>
                </a:solidFill>
              </a:rPr>
              <a:t>Agent</a:t>
            </a:r>
            <a:endParaRPr lang="fr-FR" sz="900" b="1" dirty="0">
              <a:solidFill>
                <a:schemeClr val="bg1"/>
              </a:solidFill>
            </a:endParaRPr>
          </a:p>
        </p:txBody>
      </p:sp>
      <p:pic>
        <p:nvPicPr>
          <p:cNvPr id="33" name="Image 32" descr="Une image contenant Graphique, clipart, Police, dessin humoristique&#10;&#10;Le contenu généré par l’IA peut être incorrect.">
            <a:extLst>
              <a:ext uri="{FF2B5EF4-FFF2-40B4-BE49-F238E27FC236}">
                <a16:creationId xmlns:a16="http://schemas.microsoft.com/office/drawing/2014/main" id="{A43BB34C-A79A-E0ED-BC55-2CD5DF4DB7B6}"/>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5741793" y="6289214"/>
            <a:ext cx="262889" cy="305919"/>
          </a:xfrm>
          <a:prstGeom prst="rect">
            <a:avLst/>
          </a:prstGeom>
          <a:noFill/>
        </p:spPr>
      </p:pic>
      <p:sp>
        <p:nvSpPr>
          <p:cNvPr id="34" name="Rectangle 33">
            <a:extLst>
              <a:ext uri="{FF2B5EF4-FFF2-40B4-BE49-F238E27FC236}">
                <a16:creationId xmlns:a16="http://schemas.microsoft.com/office/drawing/2014/main" id="{8C11BDA3-170D-FD18-A859-DCFEDBC80B33}"/>
              </a:ext>
            </a:extLst>
          </p:cNvPr>
          <p:cNvSpPr/>
          <p:nvPr/>
        </p:nvSpPr>
        <p:spPr>
          <a:xfrm>
            <a:off x="3602354" y="6446040"/>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dirty="0">
                <a:solidFill>
                  <a:schemeClr val="bg1"/>
                </a:solidFill>
              </a:rPr>
              <a:t>        </a:t>
            </a:r>
            <a:br>
              <a:rPr lang="fr-FR" sz="900" dirty="0">
                <a:solidFill>
                  <a:srgbClr val="000000"/>
                </a:solidFill>
              </a:rPr>
            </a:br>
            <a:r>
              <a:rPr lang="fr-FR" sz="900" b="1">
                <a:solidFill>
                  <a:schemeClr val="bg1"/>
                </a:solidFill>
              </a:rPr>
              <a:t>    Agent autonome</a:t>
            </a:r>
            <a:endParaRPr lang="fr-FR" sz="900" dirty="0">
              <a:solidFill>
                <a:schemeClr val="bg1"/>
              </a:solidFill>
            </a:endParaRPr>
          </a:p>
          <a:p>
            <a:endParaRPr lang="fr-FR" sz="900" b="1" dirty="0">
              <a:solidFill>
                <a:schemeClr val="bg1"/>
              </a:solidFill>
            </a:endParaRPr>
          </a:p>
        </p:txBody>
      </p:sp>
      <p:pic>
        <p:nvPicPr>
          <p:cNvPr id="35" name="Image 34" descr="Une image contenant Graphique, clipart, Police, dessin humoristique&#10;&#10;Le contenu généré par l’IA peut être incorrect.">
            <a:extLst>
              <a:ext uri="{FF2B5EF4-FFF2-40B4-BE49-F238E27FC236}">
                <a16:creationId xmlns:a16="http://schemas.microsoft.com/office/drawing/2014/main" id="{126AF52C-B89E-B904-88B7-C50D724F2993}"/>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475846" y="6329319"/>
            <a:ext cx="262889" cy="305919"/>
          </a:xfrm>
          <a:prstGeom prst="rect">
            <a:avLst/>
          </a:prstGeom>
          <a:noFill/>
        </p:spPr>
      </p:pic>
      <p:sp>
        <p:nvSpPr>
          <p:cNvPr id="36" name="Rectangle 35">
            <a:extLst>
              <a:ext uri="{FF2B5EF4-FFF2-40B4-BE49-F238E27FC236}">
                <a16:creationId xmlns:a16="http://schemas.microsoft.com/office/drawing/2014/main" id="{3AA4865B-AE85-B205-8FF0-E01BA2C22BB2}"/>
              </a:ext>
            </a:extLst>
          </p:cNvPr>
          <p:cNvSpPr/>
          <p:nvPr/>
        </p:nvSpPr>
        <p:spPr>
          <a:xfrm>
            <a:off x="3572275" y="3819145"/>
            <a:ext cx="1314457" cy="122822"/>
          </a:xfrm>
          <a:prstGeom prst="rect">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fr-FR" sz="900" b="1">
                <a:solidFill>
                  <a:schemeClr val="bg1"/>
                </a:solidFill>
              </a:rPr>
              <a:t>    Workflow</a:t>
            </a:r>
            <a:endParaRPr lang="fr-FR" sz="900" b="1" dirty="0">
              <a:solidFill>
                <a:schemeClr val="bg1"/>
              </a:solidFill>
            </a:endParaRPr>
          </a:p>
        </p:txBody>
      </p:sp>
      <p:pic>
        <p:nvPicPr>
          <p:cNvPr id="37" name="Image 36" descr="Une image contenant Graphique, clipart, Police, dessin humoristique&#10;&#10;Le contenu généré par l’IA peut être incorrect.">
            <a:extLst>
              <a:ext uri="{FF2B5EF4-FFF2-40B4-BE49-F238E27FC236}">
                <a16:creationId xmlns:a16="http://schemas.microsoft.com/office/drawing/2014/main" id="{3195B90D-D37C-7BE5-BEE3-492280086122}"/>
              </a:ext>
            </a:extLst>
          </p:cNvPr>
          <p:cNvPicPr>
            <a:picLocks noChangeAspect="1"/>
          </p:cNvPicPr>
          <p:nvPr/>
        </p:nvPicPr>
        <p:blipFill>
          <a:blip r:embed="rId3" cstate="print">
            <a:extLst>
              <a:ext uri="{28A0092B-C50C-407E-A947-70E740481C1C}">
                <a14:useLocalDpi xmlns:a14="http://schemas.microsoft.com/office/drawing/2010/main" val="0"/>
              </a:ext>
            </a:extLst>
          </a:blip>
          <a:srcRect r="65297" b="10624"/>
          <a:stretch>
            <a:fillRect/>
          </a:stretch>
        </p:blipFill>
        <p:spPr>
          <a:xfrm>
            <a:off x="3445767" y="3702424"/>
            <a:ext cx="262889" cy="305919"/>
          </a:xfrm>
          <a:prstGeom prst="rect">
            <a:avLst/>
          </a:prstGeom>
          <a:noFill/>
        </p:spPr>
      </p:pic>
    </p:spTree>
    <p:extLst>
      <p:ext uri="{BB962C8B-B14F-4D97-AF65-F5344CB8AC3E}">
        <p14:creationId xmlns:p14="http://schemas.microsoft.com/office/powerpoint/2010/main" val="258903546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34871</TotalTime>
  <Words>403</Words>
  <Application>Microsoft Office PowerPoint</Application>
  <PresentationFormat>Grand écran</PresentationFormat>
  <Paragraphs>125</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Aptos</vt:lpstr>
      <vt:lpstr>Aptos Display</vt:lpstr>
      <vt:lpstr>Arial</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Keltoum Penot</dc:creator>
  <cp:lastModifiedBy>Keltoum Penot</cp:lastModifiedBy>
  <cp:revision>1611</cp:revision>
  <dcterms:created xsi:type="dcterms:W3CDTF">2026-02-27T09:02:55Z</dcterms:created>
  <dcterms:modified xsi:type="dcterms:W3CDTF">2026-05-11T13:09:08Z</dcterms:modified>
</cp:coreProperties>
</file>