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D6323-59BB-6A4C-905B-732EF10B3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3563C6D-4548-CA86-F03F-9DF935E66B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6DF786D-7B07-F26C-EE1C-CD812DB27C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87093AD-7D5F-EB1C-A4DB-BDA21A5D34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9051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FB7E4-EA97-DCF7-65F5-DFE500E5C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1BF63C33-1EE7-68F2-BD6B-27EEA031F5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B1B36CC2-93BF-51B4-1B9D-BE7026789C26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A7047921-2942-2A40-C616-E1ADD4E34276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>
                <a:solidFill>
                  <a:schemeClr val="tx1"/>
                </a:solidFill>
              </a:rPr>
              <a:t>Optimiser le </a:t>
            </a:r>
            <a:r>
              <a:rPr lang="fr-FR" sz="2800" dirty="0" err="1">
                <a:solidFill>
                  <a:schemeClr val="tx1"/>
                </a:solidFill>
              </a:rPr>
              <a:t>housekeeping</a:t>
            </a:r>
            <a:r>
              <a:rPr lang="fr-FR" sz="2800" dirty="0">
                <a:solidFill>
                  <a:schemeClr val="tx1"/>
                </a:solidFill>
              </a:rPr>
              <a:t> (planning, nettoyage &amp; prévision linge)</a:t>
            </a:r>
          </a:p>
          <a:p>
            <a:endParaRPr lang="fr-FR" sz="1100" dirty="0">
              <a:solidFill>
                <a:schemeClr val="tx1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Planifier et optimiser les opérations de nettoyage et de gestion du linge selon l’occupation, les départs/arrivées et les ressources disponibles. Réduire les délais de remise en chambre, améliorer la productivité des équipes et anticiper les besoins linge grâce à un agent HUBI qui prévoit, planifie et orchestre les tâches </a:t>
            </a:r>
            <a:r>
              <a:rPr lang="fr-FR" sz="1100" dirty="0" err="1">
                <a:solidFill>
                  <a:schemeClr val="tx1"/>
                </a:solidFill>
              </a:rPr>
              <a:t>housekeeping</a:t>
            </a:r>
            <a:r>
              <a:rPr lang="fr-FR" sz="11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5A4A1B08-EF67-D9AA-094D-ECFFA9A10542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Collecte des données occupation &amp; chambres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récupère les réservations, arrivées/départs, statuts chambres (occupée, départ, </a:t>
            </a:r>
            <a:r>
              <a:rPr lang="fr-FR" sz="900" dirty="0" err="1">
                <a:solidFill>
                  <a:schemeClr val="tx1"/>
                </a:solidFill>
              </a:rPr>
              <a:t>stay</a:t>
            </a:r>
            <a:r>
              <a:rPr lang="fr-FR" sz="900" dirty="0">
                <a:solidFill>
                  <a:schemeClr val="tx1"/>
                </a:solidFill>
              </a:rPr>
              <a:t>-over, maintenance), priorités clients (VIP, </a:t>
            </a:r>
            <a:r>
              <a:rPr lang="fr-FR" sz="900" dirty="0" err="1">
                <a:solidFill>
                  <a:schemeClr val="tx1"/>
                </a:solidFill>
              </a:rPr>
              <a:t>early</a:t>
            </a:r>
            <a:r>
              <a:rPr lang="fr-FR" sz="900" dirty="0">
                <a:solidFill>
                  <a:schemeClr val="tx1"/>
                </a:solidFill>
              </a:rPr>
              <a:t> check-in) et contraintes </a:t>
            </a:r>
            <a:r>
              <a:rPr lang="fr-FR" sz="900" dirty="0" err="1">
                <a:solidFill>
                  <a:schemeClr val="tx1"/>
                </a:solidFill>
              </a:rPr>
              <a:t>opérationnelles.météo</a:t>
            </a:r>
            <a:r>
              <a:rPr lang="fr-FR" sz="900" dirty="0">
                <a:solidFill>
                  <a:schemeClr val="tx1"/>
                </a:solidFill>
              </a:rPr>
              <a:t>, </a:t>
            </a:r>
            <a:r>
              <a:rPr lang="fr-FR" sz="900" dirty="0"/>
              <a:t>canaux).</a:t>
            </a:r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/>
              <a:t>météo, canaux).</a:t>
            </a:r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Housekeeping</a:t>
            </a:r>
            <a:r>
              <a:rPr lang="fr-FR" sz="900" b="1" dirty="0">
                <a:solidFill>
                  <a:schemeClr val="tx1"/>
                </a:solidFill>
              </a:rPr>
              <a:t> Data</a:t>
            </a:r>
          </a:p>
          <a:p>
            <a:endParaRPr lang="fr-FR" sz="900" b="1" dirty="0">
              <a:solidFill>
                <a:schemeClr val="bg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5FFB663D-EBE6-53D1-9262-2C69899154F3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61B3C437-6003-97E9-4F40-B7A61A8AD28B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Prévision charge nettoyage &amp; ressources</a:t>
            </a:r>
            <a:br>
              <a:rPr lang="fr-FR" sz="1050" b="1" dirty="0">
                <a:solidFill>
                  <a:schemeClr val="tx1"/>
                </a:solidFill>
              </a:rPr>
            </a:br>
            <a:endParaRPr lang="fr-FR" sz="105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prévoit le volume de chambres à nettoyer par période (heures/jours), durée moyenne par type de chambre et besoin en personnel.</a:t>
            </a:r>
          </a:p>
          <a:p>
            <a:r>
              <a:rPr lang="fr-FR" sz="900"/>
              <a:t>.</a:t>
            </a:r>
            <a:endParaRPr lang="fr-FR" sz="900">
              <a:solidFill>
                <a:schemeClr val="tx1"/>
              </a:solidFill>
            </a:endParaRPr>
          </a:p>
          <a:p>
            <a:endParaRPr lang="fr-FR" sz="900" dirty="0">
              <a:solidFill>
                <a:srgbClr val="5EFBED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prédiction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CD4F4FF7-83AC-08E4-B9E6-504918646C86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C273C993-4DAC-227A-D55D-8A60503B0481}"/>
              </a:ext>
            </a:extLst>
          </p:cNvPr>
          <p:cNvSpPr/>
          <p:nvPr/>
        </p:nvSpPr>
        <p:spPr>
          <a:xfrm>
            <a:off x="7851277" y="1625484"/>
            <a:ext cx="2089801" cy="24548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Génération du planning </a:t>
            </a:r>
            <a:r>
              <a:rPr lang="fr-FR" sz="1050" b="1" dirty="0" err="1">
                <a:solidFill>
                  <a:schemeClr val="tx1"/>
                </a:solidFill>
              </a:rPr>
              <a:t>housekeeping</a:t>
            </a:r>
            <a:endParaRPr lang="fr-FR" sz="1050" b="1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assigne les chambres aux agents selon zone, compétences, temps disponible, priorités (arrivées imminentes, VIP). Il équilibre les tournées et optimise les déplacements.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 Planner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F87A7F77-6FB0-565B-9B0B-21E3B7D92B29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F9DE791A-D706-9A9E-F1FE-8FB2FC40100D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Suivi d’exécution &amp; mise à jour statuts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Les agents mettent à jour les statuts (en cours, propre, inspection). HUBI synchronise PMS(</a:t>
            </a:r>
            <a:r>
              <a:rPr lang="fr-FR" sz="900" dirty="0" err="1">
                <a:solidFill>
                  <a:schemeClr val="tx1"/>
                </a:solidFill>
              </a:rPr>
              <a:t>Property</a:t>
            </a:r>
            <a:r>
              <a:rPr lang="fr-FR" sz="900" dirty="0">
                <a:solidFill>
                  <a:schemeClr val="tx1"/>
                </a:solidFill>
              </a:rPr>
              <a:t> Management System) et informe réception des chambres disponibles.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Sync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b="1" dirty="0">
              <a:solidFill>
                <a:schemeClr val="bg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9A689363-8737-15C7-09F7-D2AD6FBE2E94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9F6CD3BD-1B31-0DFC-115E-24A34D68D872}"/>
              </a:ext>
            </a:extLst>
          </p:cNvPr>
          <p:cNvSpPr/>
          <p:nvPr/>
        </p:nvSpPr>
        <p:spPr>
          <a:xfrm>
            <a:off x="7856705" y="4197829"/>
            <a:ext cx="208437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Prévision &amp; gestion du linge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estime les besoins linge (draps, serviettes, peignoirs) selon occupation prévue, rotations et types de chambres. Il anticipe pics et déclenche blanchisserie.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rgbClr val="000000"/>
              </a:solidFill>
            </a:endParaRPr>
          </a:p>
          <a:p>
            <a:endParaRPr lang="fr-FR" sz="900" dirty="0">
              <a:solidFill>
                <a:srgbClr val="000000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Prediction</a:t>
            </a:r>
            <a:endParaRPr lang="fr-FR" sz="900" b="1" dirty="0">
              <a:solidFill>
                <a:schemeClr val="tx1"/>
              </a:solidFill>
            </a:endParaRPr>
          </a:p>
          <a:p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24A6500-1BB9-16D3-988A-13D73BD7791A}"/>
              </a:ext>
            </a:extLst>
          </p:cNvPr>
          <p:cNvSpPr/>
          <p:nvPr/>
        </p:nvSpPr>
        <p:spPr>
          <a:xfrm>
            <a:off x="7951605" y="4256707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3F9AE561-1964-58E9-212B-D34501857424}"/>
              </a:ext>
            </a:extLst>
          </p:cNvPr>
          <p:cNvSpPr/>
          <p:nvPr/>
        </p:nvSpPr>
        <p:spPr>
          <a:xfrm>
            <a:off x="3371282" y="4197829"/>
            <a:ext cx="2153568" cy="2493909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Alertes &amp; ajustements en temps </a:t>
            </a:r>
            <a:r>
              <a:rPr lang="fr-FR" sz="1050" b="1" dirty="0">
                <a:solidFill>
                  <a:schemeClr val="tx1"/>
                </a:solidFill>
              </a:rPr>
              <a:t>réel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En cas d’imprévu (retard nettoyage, chambre urgente, manque linge, absence agent), HUBI réaffecte tâches et notifie équipes.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Orchestrator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44CBADCC-875B-35A6-3DD7-018E46D6A80A}"/>
              </a:ext>
            </a:extLst>
          </p:cNvPr>
          <p:cNvSpPr/>
          <p:nvPr/>
        </p:nvSpPr>
        <p:spPr>
          <a:xfrm>
            <a:off x="3464761" y="4256707"/>
            <a:ext cx="262889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9ADFA212-BFE3-7652-342C-FD09F9D33D0E}"/>
              </a:ext>
            </a:extLst>
          </p:cNvPr>
          <p:cNvSpPr/>
          <p:nvPr/>
        </p:nvSpPr>
        <p:spPr>
          <a:xfrm>
            <a:off x="-96324" y="-21709"/>
            <a:ext cx="3014255" cy="7062589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5EF50A1E-F65D-A956-7CD3-579DAC5F9CE5}"/>
              </a:ext>
            </a:extLst>
          </p:cNvPr>
          <p:cNvSpPr txBox="1"/>
          <p:nvPr/>
        </p:nvSpPr>
        <p:spPr>
          <a:xfrm>
            <a:off x="-6737" y="924350"/>
            <a:ext cx="2857064" cy="1302921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200" b="1" dirty="0">
                <a:solidFill>
                  <a:srgbClr val="5EFBED"/>
                </a:solidFill>
              </a:rPr>
              <a:t>Bénéfices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Réduire le temps de remise en chambre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Optimiser la productivité </a:t>
            </a:r>
            <a:r>
              <a:rPr lang="fr-FR" sz="1000" dirty="0" err="1">
                <a:solidFill>
                  <a:schemeClr val="bg1"/>
                </a:solidFill>
              </a:rPr>
              <a:t>housekeeping</a:t>
            </a: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Anticiper les besoins linge</a:t>
            </a:r>
          </a:p>
          <a:p>
            <a:pPr marL="17145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Améliorer la coordination ménage–réception</a:t>
            </a:r>
            <a:endParaRPr lang="fr-FR" sz="105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61F7CCB8-24FD-B7F5-0787-420A8812F204}"/>
              </a:ext>
            </a:extLst>
          </p:cNvPr>
          <p:cNvSpPr txBox="1"/>
          <p:nvPr/>
        </p:nvSpPr>
        <p:spPr>
          <a:xfrm>
            <a:off x="-29862" y="3261814"/>
            <a:ext cx="2822715" cy="1846659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5EFBED"/>
                </a:solidFill>
              </a:rPr>
              <a:t>KPI impactés</a:t>
            </a:r>
          </a:p>
          <a:p>
            <a:endParaRPr lang="fr-FR" sz="1200" dirty="0">
              <a:solidFill>
                <a:srgbClr val="5EFBED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Temps moyen chambre prête (</a:t>
            </a:r>
            <a:r>
              <a:rPr lang="fr-FR" sz="1000" dirty="0" err="1">
                <a:solidFill>
                  <a:schemeClr val="bg1"/>
                </a:solidFill>
              </a:rPr>
              <a:t>turnaround</a:t>
            </a:r>
            <a:r>
              <a:rPr lang="fr-FR" sz="1000" dirty="0">
                <a:solidFill>
                  <a:schemeClr val="bg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Chambres prêtes à l’heure check-in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Productivité chambres/agent/jour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Taux rupture linge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Coût ménage par chambre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CD41D3E9-4AF2-8F38-5439-C924BD5B299A}"/>
              </a:ext>
            </a:extLst>
          </p:cNvPr>
          <p:cNvSpPr/>
          <p:nvPr/>
        </p:nvSpPr>
        <p:spPr>
          <a:xfrm>
            <a:off x="49149" y="112927"/>
            <a:ext cx="2036178" cy="5669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bg1"/>
                </a:solidFill>
              </a:rPr>
              <a:t>Hôtellerie</a:t>
            </a: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A0FBB4FF-28F9-A3F1-8110-8B9759CCFC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ED4AAA1-CE10-0CC0-2902-CE1ED5334F83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Optimisation séquence &amp; </a:t>
            </a:r>
            <a:r>
              <a:rPr lang="fr-FR" sz="1050" b="1">
                <a:solidFill>
                  <a:schemeClr val="tx1"/>
                </a:solidFill>
              </a:rPr>
              <a:t>tournées nettoyage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ordonne les tâches pour minimiser trajets et temps morts (regroupement par étage/zone, priorité arrivées). Ajustement dynamique selon statut réel des chambres.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Room Pricing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32D664-6AFB-10E8-F70D-DABDD3FEAED7}"/>
              </a:ext>
            </a:extLst>
          </p:cNvPr>
          <p:cNvSpPr/>
          <p:nvPr/>
        </p:nvSpPr>
        <p:spPr>
          <a:xfrm>
            <a:off x="5626200" y="4213675"/>
            <a:ext cx="213688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Optimisation flux linge &amp; </a:t>
            </a:r>
            <a:r>
              <a:rPr lang="fr-FR" sz="1050" b="1" dirty="0">
                <a:solidFill>
                  <a:schemeClr val="tx1"/>
                </a:solidFill>
              </a:rPr>
              <a:t>réassort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planifie collecte, lavage, livraison et réassort par étage/office selon consommation réelle et planning ménage.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  <a:p>
            <a:endParaRPr lang="fr-FR" sz="900" dirty="0"/>
          </a:p>
          <a:p>
            <a:endParaRPr lang="fr-FR" sz="900" dirty="0">
              <a:solidFill>
                <a:srgbClr val="000000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Flow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b="1" dirty="0">
                <a:solidFill>
                  <a:schemeClr val="bg1"/>
                </a:solidFill>
              </a:rPr>
              <a:t>Automation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A6EBA7-A0A7-9B4F-EC2C-46CA13C25C84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433646-FAFC-4DE2-01B4-9CF8F999D396}"/>
              </a:ext>
            </a:extLst>
          </p:cNvPr>
          <p:cNvSpPr/>
          <p:nvPr/>
        </p:nvSpPr>
        <p:spPr>
          <a:xfrm>
            <a:off x="5689930" y="4295302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FB804F-109D-2BE1-2F7A-E493371DFC46}"/>
              </a:ext>
            </a:extLst>
          </p:cNvPr>
          <p:cNvSpPr/>
          <p:nvPr/>
        </p:nvSpPr>
        <p:spPr>
          <a:xfrm>
            <a:off x="3602354" y="644604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    </a:t>
            </a:r>
            <a:br>
              <a:rPr lang="fr-FR" sz="900" dirty="0">
                <a:solidFill>
                  <a:srgbClr val="000000"/>
                </a:solidFill>
              </a:rPr>
            </a:br>
            <a:r>
              <a:rPr lang="fr-FR" sz="900" b="1">
                <a:solidFill>
                  <a:schemeClr val="bg1"/>
                </a:solidFill>
              </a:rPr>
              <a:t>    Agent autonome</a:t>
            </a:r>
            <a:endParaRPr lang="fr-FR" sz="900" dirty="0">
              <a:solidFill>
                <a:schemeClr val="bg1"/>
              </a:solidFill>
            </a:endParaRPr>
          </a:p>
          <a:p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10" name="Image 9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A177222B-CFEB-2E94-5229-F5B3F04579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75846" y="6329319"/>
            <a:ext cx="262889" cy="305919"/>
          </a:xfrm>
          <a:prstGeom prst="rect">
            <a:avLst/>
          </a:prstGeom>
          <a:noFill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7D429BC-9955-2907-A799-2E57EC2F002E}"/>
              </a:ext>
            </a:extLst>
          </p:cNvPr>
          <p:cNvSpPr/>
          <p:nvPr/>
        </p:nvSpPr>
        <p:spPr>
          <a:xfrm>
            <a:off x="8056678" y="6366946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    </a:t>
            </a:r>
            <a:br>
              <a:rPr lang="fr-FR" sz="900" dirty="0">
                <a:solidFill>
                  <a:srgbClr val="000000"/>
                </a:solidFill>
              </a:rPr>
            </a:br>
            <a:r>
              <a:rPr lang="fr-FR" sz="900" b="1">
                <a:solidFill>
                  <a:schemeClr val="bg1"/>
                </a:solidFill>
              </a:rPr>
              <a:t>    Agent autonome</a:t>
            </a:r>
            <a:endParaRPr lang="fr-FR" sz="900" dirty="0">
              <a:solidFill>
                <a:schemeClr val="bg1"/>
              </a:solidFill>
            </a:endParaRPr>
          </a:p>
          <a:p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15" name="Image 1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F319872-7BC5-5662-6DB3-EC79C63B3E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30170" y="6250225"/>
            <a:ext cx="262889" cy="305919"/>
          </a:xfrm>
          <a:prstGeom prst="rect">
            <a:avLst/>
          </a:prstGeom>
          <a:noFill/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BD827B7-9DDE-571D-FCD0-A3B61150E76C}"/>
              </a:ext>
            </a:extLst>
          </p:cNvPr>
          <p:cNvSpPr/>
          <p:nvPr/>
        </p:nvSpPr>
        <p:spPr>
          <a:xfrm>
            <a:off x="5780324" y="3849453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    </a:t>
            </a:r>
            <a:br>
              <a:rPr lang="fr-FR" sz="900" dirty="0">
                <a:solidFill>
                  <a:srgbClr val="000000"/>
                </a:solidFill>
              </a:rPr>
            </a:br>
            <a:r>
              <a:rPr lang="fr-FR" sz="900" b="1">
                <a:solidFill>
                  <a:schemeClr val="bg1"/>
                </a:solidFill>
              </a:rPr>
              <a:t>    Agent autonome</a:t>
            </a:r>
            <a:endParaRPr lang="fr-FR" sz="900" dirty="0">
              <a:solidFill>
                <a:schemeClr val="bg1"/>
              </a:solidFill>
            </a:endParaRPr>
          </a:p>
          <a:p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19" name="Image 1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5EA397EB-38E8-27CD-060E-16E569193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53816" y="3732732"/>
            <a:ext cx="262889" cy="305919"/>
          </a:xfrm>
          <a:prstGeom prst="rect">
            <a:avLst/>
          </a:prstGeom>
          <a:noFill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F226354B-EF66-22D3-444A-51B7F287B71E}"/>
              </a:ext>
            </a:extLst>
          </p:cNvPr>
          <p:cNvSpPr/>
          <p:nvPr/>
        </p:nvSpPr>
        <p:spPr>
          <a:xfrm>
            <a:off x="8037387" y="3839807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    </a:t>
            </a:r>
            <a:br>
              <a:rPr lang="fr-FR" sz="900" dirty="0">
                <a:solidFill>
                  <a:srgbClr val="000000"/>
                </a:solidFill>
              </a:rPr>
            </a:br>
            <a:r>
              <a:rPr lang="fr-FR" sz="900" b="1">
                <a:solidFill>
                  <a:schemeClr val="bg1"/>
                </a:solidFill>
              </a:rPr>
              <a:t>    Agent autonome</a:t>
            </a:r>
            <a:endParaRPr lang="fr-FR" sz="900" dirty="0">
              <a:solidFill>
                <a:schemeClr val="bg1"/>
              </a:solidFill>
            </a:endParaRPr>
          </a:p>
          <a:p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23" name="Image 2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EF452B60-F028-1876-189A-80A1643B94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10879" y="3723086"/>
            <a:ext cx="262889" cy="305919"/>
          </a:xfrm>
          <a:prstGeom prst="rect">
            <a:avLst/>
          </a:prstGeom>
          <a:noFill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B121A8B-7D7E-AEEE-734A-7699235E8C27}"/>
              </a:ext>
            </a:extLst>
          </p:cNvPr>
          <p:cNvSpPr/>
          <p:nvPr/>
        </p:nvSpPr>
        <p:spPr>
          <a:xfrm>
            <a:off x="5838197" y="6405528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25" name="Image 2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16E20F31-F23B-6620-A266-B8C6356B62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711689" y="6288807"/>
            <a:ext cx="262889" cy="305919"/>
          </a:xfrm>
          <a:prstGeom prst="rect">
            <a:avLst/>
          </a:prstGeom>
          <a:noFill/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C8226723-66D7-824B-75B9-825212C2A14C}"/>
              </a:ext>
            </a:extLst>
          </p:cNvPr>
          <p:cNvSpPr/>
          <p:nvPr/>
        </p:nvSpPr>
        <p:spPr>
          <a:xfrm>
            <a:off x="10207639" y="3849451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31" name="Image 3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AEB9DA5-19EA-0D3A-3140-F053D09A4A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81131" y="3732730"/>
            <a:ext cx="262889" cy="305919"/>
          </a:xfrm>
          <a:prstGeom prst="rect">
            <a:avLst/>
          </a:prstGeom>
          <a:noFill/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D54DF649-FBAE-84DB-C1DE-BA5103E5CE42}"/>
              </a:ext>
            </a:extLst>
          </p:cNvPr>
          <p:cNvSpPr/>
          <p:nvPr/>
        </p:nvSpPr>
        <p:spPr>
          <a:xfrm>
            <a:off x="3571488" y="384945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 dirty="0" err="1">
                <a:solidFill>
                  <a:schemeClr val="bg1"/>
                </a:solidFill>
              </a:rPr>
              <a:t>Worflow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33" name="Image 3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A4A4F130-1051-F63D-2F6F-6EDAF39589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44980" y="3732731"/>
            <a:ext cx="262889" cy="305919"/>
          </a:xfrm>
          <a:prstGeom prst="rect">
            <a:avLst/>
          </a:prstGeom>
          <a:noFill/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3D586269-D304-49D8-3A82-60CCA7EABBD8}"/>
              </a:ext>
            </a:extLst>
          </p:cNvPr>
          <p:cNvSpPr/>
          <p:nvPr/>
        </p:nvSpPr>
        <p:spPr>
          <a:xfrm>
            <a:off x="10217285" y="6366945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 dirty="0" err="1">
                <a:solidFill>
                  <a:schemeClr val="bg1"/>
                </a:solidFill>
              </a:rPr>
              <a:t>Worflow</a:t>
            </a:r>
            <a:r>
              <a:rPr lang="fr-FR" sz="900" b="1" dirty="0">
                <a:solidFill>
                  <a:schemeClr val="bg1"/>
                </a:solidFill>
              </a:rPr>
              <a:t> + agent</a:t>
            </a:r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35" name="Image 3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EA9A95D-F863-4A49-899E-DF455CA2C5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90777" y="6250224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590750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468</Words>
  <Application>Microsoft Office PowerPoint</Application>
  <PresentationFormat>Grand écran</PresentationFormat>
  <Paragraphs>125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2026-05-11T13:09:41Z</dcterms:modified>
</cp:coreProperties>
</file>