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82A31-A293-275B-B97A-CBC778CED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05B1AFE-A1A0-3706-4C50-9E13920A16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6E4205F-4E0A-836F-DFA4-E4A8ADE2B5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B5E839-2DC0-DACB-2A03-2785BC988E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209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611DF-3269-F583-5D1A-E402D6DAC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E05DD48-18B4-0F11-8E8C-296A011243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DA9D59CE-D1AA-CAFD-9873-DCC59D16C1F6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/>
          </a:p>
          <a:p>
            <a:pPr algn="ctr"/>
            <a:endParaRPr lang="fr-FR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2C4F0562-1E94-E654-EEC9-C3D0D4CD110E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Automatiser l’</a:t>
            </a:r>
            <a:r>
              <a:rPr lang="fr-FR" sz="2800" b="1" dirty="0" err="1">
                <a:solidFill>
                  <a:schemeClr val="tx1"/>
                </a:solidFill>
              </a:rPr>
              <a:t>onboarding</a:t>
            </a:r>
            <a:r>
              <a:rPr lang="fr-FR" sz="2800" b="1" dirty="0">
                <a:solidFill>
                  <a:schemeClr val="tx1"/>
                </a:solidFill>
              </a:rPr>
              <a:t> fournisseurs &amp; la conformité KYC tiers</a:t>
            </a:r>
            <a:endParaRPr lang="fr-FR" sz="1100" b="1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Sécuriser et automatiser la gestion administrative des fournisseurs en collectant, vérifiant et mettant à jour leurs documents réglementaires. Réduire les risques juridiques et administratifs grâce à un agent HUBI qui analyse les pièces, contrôle les registres officiels et maintient les dossiers tiers conformes dans l’ERP.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E9AD7FDC-A2DF-C09F-51E0-5E3ECDBDF9EB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Déclenchement de l’</a:t>
            </a:r>
            <a:r>
              <a:rPr lang="fr-FR" sz="1050" b="1" dirty="0" err="1">
                <a:solidFill>
                  <a:schemeClr val="tx1"/>
                </a:solidFill>
              </a:rPr>
              <a:t>onboarding</a:t>
            </a:r>
            <a:r>
              <a:rPr lang="fr-FR" sz="1050" b="1" dirty="0">
                <a:solidFill>
                  <a:schemeClr val="tx1"/>
                </a:solidFill>
              </a:rPr>
              <a:t> fournisseur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Lorsqu’un nouveau fournisseur doit être référencé, HUBI crée automatiquement le dossier fournisseur et initie la </a:t>
            </a:r>
            <a:r>
              <a:rPr lang="fr-FR" sz="900">
                <a:solidFill>
                  <a:schemeClr val="tx1"/>
                </a:solidFill>
              </a:rPr>
              <a:t>collecte des documents nécessaires.</a:t>
            </a:r>
            <a:endParaRPr lang="fr-FR" sz="900" dirty="0">
              <a:solidFill>
                <a:schemeClr val="tx1"/>
              </a:solidFill>
            </a:endParaRPr>
          </a:p>
          <a:p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Supplier </a:t>
            </a:r>
            <a:r>
              <a:rPr lang="fr-FR" sz="900" b="1" dirty="0" err="1">
                <a:solidFill>
                  <a:schemeClr val="tx1"/>
                </a:solidFill>
              </a:rPr>
              <a:t>Intake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0F18D710-743F-259A-D461-957995281C5C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998E9AE3-21BB-FCF8-CA3A-FEF203970F23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pPr algn="ctr"/>
            <a:r>
              <a:rPr lang="fr-FR" sz="1050" dirty="0">
                <a:solidFill>
                  <a:schemeClr val="tx1"/>
                </a:solidFill>
              </a:rPr>
              <a:t>Collecte automatisée des </a:t>
            </a:r>
            <a:r>
              <a:rPr lang="fr-FR" sz="1050" b="1" dirty="0">
                <a:solidFill>
                  <a:schemeClr val="tx1"/>
                </a:solidFill>
              </a:rPr>
              <a:t>documents réglementaires</a:t>
            </a:r>
            <a:br>
              <a:rPr lang="fr-FR" sz="1050" b="1" dirty="0">
                <a:solidFill>
                  <a:schemeClr val="tx1"/>
                </a:solidFill>
              </a:rPr>
            </a:br>
            <a:endParaRPr lang="fr-FR" sz="105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contacte le fournisseur et lui demande les documents requis (KBIS, RIB, attestations URSSAF, certificats </a:t>
            </a:r>
            <a:r>
              <a:rPr lang="fr-FR" sz="900">
                <a:solidFill>
                  <a:schemeClr val="tx1"/>
                </a:solidFill>
              </a:rPr>
              <a:t>fiscaux, chartes éthiques).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rgbClr val="5EFBED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Supplier Document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9D249176-E998-23F9-147F-AEA42A56399C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09F0736D-F2C7-74F1-013D-59478FE8372D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Analyse et extraction des </a:t>
            </a:r>
            <a:r>
              <a:rPr lang="fr-FR" sz="1050" b="1">
                <a:solidFill>
                  <a:schemeClr val="tx1"/>
                </a:solidFill>
              </a:rPr>
              <a:t>informations des documents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analyse les documents reçus (RIB, KBIS, attestations) et extrait automatiquement les informations clés : raison sociale, SIRET, coordonnées bancaires, statut </a:t>
            </a:r>
            <a:r>
              <a:rPr lang="fr-FR" sz="900">
                <a:solidFill>
                  <a:schemeClr val="tx1"/>
                </a:solidFill>
              </a:rPr>
              <a:t>juridique.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  <a:p>
            <a:r>
              <a:rPr lang="fr-FR" sz="900" b="1" dirty="0">
                <a:solidFill>
                  <a:schemeClr val="tx1"/>
                </a:solidFill>
              </a:rPr>
              <a:t>Agent HUBI Document </a:t>
            </a:r>
            <a:r>
              <a:rPr lang="fr-FR" sz="900" b="1" dirty="0" err="1">
                <a:solidFill>
                  <a:schemeClr val="tx1"/>
                </a:solidFill>
              </a:rPr>
              <a:t>Analysis</a:t>
            </a:r>
            <a:endParaRPr lang="fr-FR" sz="90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D91EB463-F462-E238-A0E3-773598193B51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2E413F3-2733-489A-957D-2B7C83A848C8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Contrôle des risques et détection de fraude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détecte anomalies ou risques (fraude au RIB, incohérence identité bancaire, document expiré, entité </a:t>
            </a:r>
            <a:r>
              <a:rPr lang="fr-FR" sz="900">
                <a:solidFill>
                  <a:schemeClr val="tx1"/>
                </a:solidFill>
              </a:rPr>
              <a:t>inactive).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Supplier Risk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8E6F035-942E-4C04-5BBF-AA804ACD16C4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33221316-3D5A-9431-E3D5-ADA43667B247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Création ou mise à jour du fournisseur dans l’ERP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Une fois les vérifications validées, HUBI crée ou met à jour automatiquement la fiche fournisseur </a:t>
            </a:r>
            <a:r>
              <a:rPr lang="fr-FR" sz="900">
                <a:solidFill>
                  <a:schemeClr val="tx1"/>
                </a:solidFill>
              </a:rPr>
              <a:t>dans l’ERP ou le système achats.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Supplier Sync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B5813586-885A-AA20-C360-330810D9B857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139A8105-675D-777D-6D5A-F45EAA875DA2}"/>
              </a:ext>
            </a:extLst>
          </p:cNvPr>
          <p:cNvSpPr/>
          <p:nvPr/>
        </p:nvSpPr>
        <p:spPr>
          <a:xfrm>
            <a:off x="3371282" y="4197829"/>
            <a:ext cx="2153568" cy="249390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Tableau de bord conformité fournisseurs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fournit une vue globale de la conformité des fournisseurs : documents manquants, expirations à </a:t>
            </a:r>
            <a:r>
              <a:rPr lang="fr-FR" sz="900">
                <a:solidFill>
                  <a:schemeClr val="tx1"/>
                </a:solidFill>
              </a:rPr>
              <a:t>venir, risques détectés.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Supplier Analytics</a:t>
            </a:r>
            <a:endParaRPr lang="fr-FR" sz="90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D11D3664-ABBB-89C1-3E62-94C7746D0F7C}"/>
              </a:ext>
            </a:extLst>
          </p:cNvPr>
          <p:cNvSpPr/>
          <p:nvPr/>
        </p:nvSpPr>
        <p:spPr>
          <a:xfrm>
            <a:off x="3464761" y="4256707"/>
            <a:ext cx="262889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C190E28-EEEF-B723-A89B-6A7801AF0969}"/>
              </a:ext>
            </a:extLst>
          </p:cNvPr>
          <p:cNvSpPr/>
          <p:nvPr/>
        </p:nvSpPr>
        <p:spPr>
          <a:xfrm>
            <a:off x="-14263" y="1737"/>
            <a:ext cx="3049425" cy="6863297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474556E1-2A91-6048-9A52-E0A31722EABC}"/>
              </a:ext>
            </a:extLst>
          </p:cNvPr>
          <p:cNvSpPr txBox="1"/>
          <p:nvPr/>
        </p:nvSpPr>
        <p:spPr>
          <a:xfrm>
            <a:off x="0" y="1679807"/>
            <a:ext cx="2799590" cy="1918474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2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 Garantir la conformité réglementaire des fournisseurs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Réduire le risque de fraude ou d’erreur administrative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Automatiser la gestion documentaire des tiers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Libérer les équipes Achats et Finance des relances manuelles</a:t>
            </a:r>
            <a:endParaRPr lang="fr-FR" sz="105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4AC589E3-8B32-7E5F-D521-50FBA368259F}"/>
              </a:ext>
            </a:extLst>
          </p:cNvPr>
          <p:cNvSpPr txBox="1"/>
          <p:nvPr/>
        </p:nvSpPr>
        <p:spPr>
          <a:xfrm>
            <a:off x="-555" y="3677260"/>
            <a:ext cx="2822715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</a:p>
          <a:p>
            <a:endParaRPr lang="fr-FR" sz="1000" b="1" dirty="0">
              <a:solidFill>
                <a:srgbClr val="5EFBED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Temps moyen d’</a:t>
            </a:r>
            <a:r>
              <a:rPr lang="fr-FR" sz="1000" dirty="0" err="1">
                <a:solidFill>
                  <a:schemeClr val="bg1"/>
                </a:solidFill>
              </a:rPr>
              <a:t>onboarding</a:t>
            </a:r>
            <a:r>
              <a:rPr lang="fr-FR" sz="1000" dirty="0">
                <a:solidFill>
                  <a:schemeClr val="bg1"/>
                </a:solidFill>
              </a:rPr>
              <a:t> fournisseur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% dossiers fournisseurs complets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# anomalies ou fraudes détectées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Taux de documents expirés dans la base fournisseurs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Volume de relances documentaires automatisées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26A0B573-8CB2-A90C-6786-E8BF87E2B0BB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err="1"/>
              <a:t>Retail</a:t>
            </a:r>
            <a:r>
              <a:rPr lang="fr-FR" sz="2800" b="1" dirty="0"/>
              <a:t>, Luxe, Pharma &amp; Services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134A89A5-8D01-E894-5FFF-3D781851BC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C5CA9FE-DE06-1D68-2846-EDEFEF80F97B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Vérification dans les registres officiels et bases publiques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croise les données avec les bases officielles (SIRENE, registres publics) pour vérifier l’existence et la </a:t>
            </a:r>
            <a:r>
              <a:rPr lang="fr-FR" sz="900">
                <a:solidFill>
                  <a:schemeClr val="tx1"/>
                </a:solidFill>
              </a:rPr>
              <a:t>validité de l’entreprise.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 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Registry</a:t>
            </a:r>
            <a:r>
              <a:rPr lang="fr-FR" sz="900" b="1" dirty="0">
                <a:solidFill>
                  <a:schemeClr val="tx1"/>
                </a:solidFill>
              </a:rPr>
              <a:t> Check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​</a:t>
            </a:r>
            <a:endParaRPr lang="fr-FR" sz="90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3D4448-CDCE-A446-20AB-0A841E6ABF34}"/>
              </a:ext>
            </a:extLst>
          </p:cNvPr>
          <p:cNvSpPr/>
          <p:nvPr/>
        </p:nvSpPr>
        <p:spPr>
          <a:xfrm>
            <a:off x="5626200" y="4213675"/>
            <a:ext cx="213688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Suivi des échéances et renouvellement documentaire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surveille les dates d’expiration des documents (URSSAF, assurances, certificats) et relance automatiquement les fournisseurs </a:t>
            </a:r>
            <a:r>
              <a:rPr lang="fr-FR" sz="900">
                <a:solidFill>
                  <a:schemeClr val="tx1"/>
                </a:solidFill>
              </a:rPr>
              <a:t>pour mise à jour.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Supplier Compliance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A95914-BFE9-9B2D-01F5-3CB151CCFA51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1C06BA-2353-4816-C239-3F28E3567E5C}"/>
              </a:ext>
            </a:extLst>
          </p:cNvPr>
          <p:cNvSpPr/>
          <p:nvPr/>
        </p:nvSpPr>
        <p:spPr>
          <a:xfrm>
            <a:off x="5689930" y="4295302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54EDC8C-0A0C-BF30-4A50-A4D4BB2B8438}"/>
              </a:ext>
            </a:extLst>
          </p:cNvPr>
          <p:cNvSpPr txBox="1"/>
          <p:nvPr/>
        </p:nvSpPr>
        <p:spPr>
          <a:xfrm>
            <a:off x="9642" y="5265624"/>
            <a:ext cx="2822715" cy="1169551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Souveraineté &amp; conformité</a:t>
            </a:r>
            <a:br>
              <a:rPr lang="fr-FR" sz="1000" dirty="0">
                <a:solidFill>
                  <a:schemeClr val="bg1"/>
                </a:solidFill>
              </a:rPr>
            </a:b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Maîtrise souveraine de la chaîne d’approvisionnement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Hébergement sécurisé et conformité RGPD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Protection des données fournisseurs et financières sensibles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D80FC7-9B1F-DE9D-F269-7D54D6D30237}"/>
              </a:ext>
            </a:extLst>
          </p:cNvPr>
          <p:cNvSpPr/>
          <p:nvPr/>
        </p:nvSpPr>
        <p:spPr>
          <a:xfrm>
            <a:off x="8029073" y="384737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2" name="Image 11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142996E3-415E-ED47-F5AF-D812ADF9DD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02564" y="3730648"/>
            <a:ext cx="262889" cy="305919"/>
          </a:xfrm>
          <a:prstGeom prst="rect">
            <a:avLst/>
          </a:prstGeom>
          <a:noFill/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79C025B-0352-0D85-271C-405F1A69FC97}"/>
              </a:ext>
            </a:extLst>
          </p:cNvPr>
          <p:cNvSpPr/>
          <p:nvPr/>
        </p:nvSpPr>
        <p:spPr>
          <a:xfrm>
            <a:off x="8052519" y="640300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6" name="Image 15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5DB5901A-F63D-8A70-A1C6-03F35A37F7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26010" y="6286279"/>
            <a:ext cx="262889" cy="305919"/>
          </a:xfrm>
          <a:prstGeom prst="rect">
            <a:avLst/>
          </a:prstGeom>
          <a:noFill/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39CD5C42-0EC3-BD08-06E0-7E36AADA93C9}"/>
              </a:ext>
            </a:extLst>
          </p:cNvPr>
          <p:cNvSpPr/>
          <p:nvPr/>
        </p:nvSpPr>
        <p:spPr>
          <a:xfrm>
            <a:off x="5813411" y="640300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0" name="Image 1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5071DF02-CB8D-559C-292D-35A20CEA06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86902" y="6286279"/>
            <a:ext cx="262889" cy="305919"/>
          </a:xfrm>
          <a:prstGeom prst="rect">
            <a:avLst/>
          </a:prstGeom>
          <a:noFill/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541983B1-2BD9-9D85-F51F-6E3216B5EA6A}"/>
              </a:ext>
            </a:extLst>
          </p:cNvPr>
          <p:cNvSpPr/>
          <p:nvPr/>
        </p:nvSpPr>
        <p:spPr>
          <a:xfrm>
            <a:off x="10174396" y="6414724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4" name="Image 2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48B9BF5-A849-5240-FC9B-A7491C7166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47887" y="6298002"/>
            <a:ext cx="262889" cy="305919"/>
          </a:xfrm>
          <a:prstGeom prst="rect">
            <a:avLst/>
          </a:prstGeom>
          <a:noFill/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7C6446A1-6D2F-108C-2938-30A321CBD23C}"/>
              </a:ext>
            </a:extLst>
          </p:cNvPr>
          <p:cNvSpPr/>
          <p:nvPr/>
        </p:nvSpPr>
        <p:spPr>
          <a:xfrm>
            <a:off x="3586026" y="6414724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8" name="Image 2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ED83C3F9-9526-50DC-8EC8-1B7802DBBE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59517" y="6298002"/>
            <a:ext cx="262889" cy="305919"/>
          </a:xfrm>
          <a:prstGeom prst="rect">
            <a:avLst/>
          </a:prstGeom>
          <a:noFill/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580A24C7-C78B-96BB-5C97-64396B46562F}"/>
              </a:ext>
            </a:extLst>
          </p:cNvPr>
          <p:cNvSpPr/>
          <p:nvPr/>
        </p:nvSpPr>
        <p:spPr>
          <a:xfrm>
            <a:off x="5778240" y="381220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30" name="Image 2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6E3088C-BC29-AEA0-D497-C16A3D7609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63455" y="3695478"/>
            <a:ext cx="262889" cy="305919"/>
          </a:xfrm>
          <a:prstGeom prst="rect">
            <a:avLst/>
          </a:prstGeom>
          <a:noFill/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F42C1B29-B94C-A550-9682-F82A94438E71}"/>
              </a:ext>
            </a:extLst>
          </p:cNvPr>
          <p:cNvSpPr/>
          <p:nvPr/>
        </p:nvSpPr>
        <p:spPr>
          <a:xfrm>
            <a:off x="10209564" y="3847369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32" name="Image 31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E8EF03E-A659-FB33-A808-6D46157A4A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83055" y="3730647"/>
            <a:ext cx="262889" cy="305919"/>
          </a:xfrm>
          <a:prstGeom prst="rect">
            <a:avLst/>
          </a:prstGeom>
          <a:noFill/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F05FCC6B-5902-4975-5264-CCB7CF512DD2}"/>
              </a:ext>
            </a:extLst>
          </p:cNvPr>
          <p:cNvSpPr/>
          <p:nvPr/>
        </p:nvSpPr>
        <p:spPr>
          <a:xfrm>
            <a:off x="3515686" y="3847368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34" name="Image 3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13E3966A-844D-ECB6-1399-6E86C71112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389177" y="3730646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11504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467</Words>
  <Application>Microsoft Office PowerPoint</Application>
  <PresentationFormat>Grand écran</PresentationFormat>
  <Paragraphs>105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2026-05-11T13:14:50Z</dcterms:modified>
</cp:coreProperties>
</file>