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5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229"/>
    <a:srgbClr val="5EFBED"/>
    <a:srgbClr val="071A3B"/>
    <a:srgbClr val="0FD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91903B-7683-773F-7976-39F9C28E7C88}" v="1351" dt="2026-05-11T12:46:32.8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1" autoAdjust="0"/>
    <p:restoredTop sz="94039" autoAdjust="0"/>
  </p:normalViewPr>
  <p:slideViewPr>
    <p:cSldViewPr snapToGrid="0">
      <p:cViewPr varScale="1">
        <p:scale>
          <a:sx n="42" d="100"/>
          <a:sy n="42" d="100"/>
        </p:scale>
        <p:origin x="56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96B52-5933-4B3E-A738-ED6853C06048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05DA4-43A5-425D-B26F-E2603D73E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971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8BD16-08C2-4021-1BAF-573ECA1CB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B0009D1-67AA-4170-AA4E-7B883B6F18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4D6DA16-CA97-90C1-F0E5-9991827165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7F30A2F-7147-5228-032C-7A0616360D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05DA4-43A5-425D-B26F-E2603D73ED4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805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2613DA-2877-25C3-6390-307252917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9B1BE5-DE0F-A7A9-367E-D3F277AA5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83BD95-C75E-D748-06C6-568955590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5D0C4B-DF1B-50E1-EBB3-2711FBFC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F72B94-A586-4711-92BF-7D5D3AC1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89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398C40-A0C2-5DCB-0787-037AD64E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FF3204E-DDB6-C3EC-3E26-96027E2E70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EFA5B0-9007-33A0-9201-231F5457B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BE8E61-16F7-5C18-97FD-4A58F06D8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99A54A-B867-06F9-38F8-7C68352F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39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C6E0DB0-CE31-E3BA-6AAE-0D63466D15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EA3EAE-362F-C4D8-5E7A-76EDA1ED9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658360-01C6-E873-498F-579744607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59F578-938A-8331-0B2D-C9F6126A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145292-EFD3-7149-EF13-09E531D0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85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AAAC67-32FB-D83C-17A4-95702188D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981DFD-CEB2-C800-5B13-5E8F0DD2C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E880DD-480B-9888-DE8F-183DFC5D1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263BFD-BDFB-48FB-C62F-24F8A4F1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11A842-8A4D-72DF-23D3-5CA0C9786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2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AD156F-F449-A67F-27A3-AAF45699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081527-C8DA-CD5C-1BC5-EA86B4480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A4CBBA-933C-54F1-8D5B-ACC38A9CA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79CAAA-BB65-474D-DA13-601A3C7D3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7521D8-1A77-8FFE-30B9-4DB97AC9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45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B84B41-77E9-292B-30E6-C6CEFA4E8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60DF59-CE12-B796-A5F4-0C1214105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3336741-73B7-01D7-A22E-AF6F4CBE2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659E68-DC4C-20B9-B167-EE31B1B1B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332E88-950F-E123-58BC-588632291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6FA847-05B6-5890-CEE5-BB671F36F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40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468FC-A187-04AE-E676-B5977167F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FA6FA3-D107-035A-07FF-4F65DEB72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D7CB08-6EE0-3AAE-582C-F1070EE7B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3F61AF-610A-77B9-395D-601B4BC40F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DBD4BDD-6140-9600-42A0-4A4812602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A70A396-9954-688A-A3AA-4FC822B95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50FA795-1280-F23E-4415-FE0E863B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AB421DB-81A3-AEC0-ED9E-939C6C4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756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50E59-D428-CC4A-9A7A-8E2E1A51A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9369730-83FE-CDF0-FFED-994BBD668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743BE7-376A-4A17-D34C-FF1AC1A93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9B41F6-6A2B-01F0-E8F4-5F7B79360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45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7823C85-7452-B674-5E13-DFB1BA17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91C75EB-AE70-FF34-7953-DB3534DA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D7FD03-F86D-C434-14C3-B9A3A6A33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38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87C378-4FA1-8BA6-F0CF-F83B4A7CF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48DCA8-2F7A-D483-4F7B-EF629033A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A208A0-D934-B95A-A20C-3ED6F8345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2DB46-5AE7-35CE-B3B2-729877D11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87453B-3C5A-C28F-06B4-782C419F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349316-176A-4A81-3097-D34959D5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78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CFCE10-865A-EFCC-CC42-6469806F9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9DCE1DF-1C6D-99BD-0A99-A7256FE6F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168D05-5B3A-3C34-3CD2-CBC84C41D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BB4919-3D14-B515-AB4C-9BDAD379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0F02DC-4F86-A2C5-7BC8-9400F75D8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724E2D-A885-9329-0A6C-7DAAD5ADF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03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C897E2-9CD6-B393-E95E-0CC3B77A3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D25A39-2F97-468A-29A1-1E8B62719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83E63E-44C3-2259-AEC7-D43C3054BF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5B1568-F367-28BB-32AF-13C172E79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930659-BE54-9C8B-7B3E-74D1C8E6AB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06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B72E3-E326-3054-20B4-57049B0AFA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Image 163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37587309-0776-C453-43AB-0DDFBE27AF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787" y="6328183"/>
            <a:ext cx="1130918" cy="510988"/>
          </a:xfrm>
          <a:prstGeom prst="rect">
            <a:avLst/>
          </a:prstGeom>
          <a:noFill/>
        </p:spPr>
      </p:pic>
      <p:sp>
        <p:nvSpPr>
          <p:cNvPr id="168" name="Rectangle 167">
            <a:extLst>
              <a:ext uri="{FF2B5EF4-FFF2-40B4-BE49-F238E27FC236}">
                <a16:creationId xmlns:a16="http://schemas.microsoft.com/office/drawing/2014/main" id="{7242F30A-99A0-2FB9-C4FC-4149671C69DA}"/>
              </a:ext>
            </a:extLst>
          </p:cNvPr>
          <p:cNvSpPr/>
          <p:nvPr/>
        </p:nvSpPr>
        <p:spPr>
          <a:xfrm>
            <a:off x="2343290" y="-21708"/>
            <a:ext cx="9848710" cy="68862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06D7B86D-BB45-3F49-5F2D-A11B9FD94360}"/>
              </a:ext>
            </a:extLst>
          </p:cNvPr>
          <p:cNvSpPr/>
          <p:nvPr/>
        </p:nvSpPr>
        <p:spPr>
          <a:xfrm>
            <a:off x="3268010" y="198201"/>
            <a:ext cx="8418021" cy="1269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>
                <a:solidFill>
                  <a:schemeClr val="tx1"/>
                </a:solidFill>
              </a:rPr>
              <a:t>Sécuriser les flux financiers et détecter les anomalies de facturation (Audit Trail) </a:t>
            </a:r>
          </a:p>
          <a:p>
            <a:r>
              <a:rPr lang="fr-FR" sz="1100" dirty="0">
                <a:solidFill>
                  <a:schemeClr val="tx1"/>
                </a:solidFill>
              </a:rPr>
              <a:t>Surveiller en continu les transactions financières pour détecter les écarts entre contrats, commandes et factures. Réduire les pertes financières et sécuriser les paiements grâce à un agent HUBI qui analyse 100 % des flux, bloque les anomalies et alerte le contrôle de gestion en temps réel..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AFB0F48A-BD17-BFA8-4229-F62EEB4A2427}"/>
              </a:ext>
            </a:extLst>
          </p:cNvPr>
          <p:cNvSpPr/>
          <p:nvPr/>
        </p:nvSpPr>
        <p:spPr>
          <a:xfrm>
            <a:off x="3352644" y="1657455"/>
            <a:ext cx="2172206" cy="242287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Collecte des flux financiers et documents d’achat</a:t>
            </a: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récupère les factures, commandes, contrats fournisseurs et données de paiement depuis l’ERP, les </a:t>
            </a:r>
            <a:r>
              <a:rPr lang="fr-FR" sz="900">
                <a:solidFill>
                  <a:schemeClr val="tx1"/>
                </a:solidFill>
              </a:rPr>
              <a:t>outils achats et la comptabilité.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 </a:t>
            </a:r>
          </a:p>
          <a:p>
            <a:endParaRPr lang="fr-FR" sz="900" b="1" dirty="0">
              <a:solidFill>
                <a:srgbClr val="5EFBED"/>
              </a:solidFill>
            </a:endParaRPr>
          </a:p>
          <a:p>
            <a:r>
              <a:rPr lang="fr-FR" sz="900" b="1">
                <a:solidFill>
                  <a:schemeClr val="tx1"/>
                </a:solidFill>
              </a:rPr>
              <a:t>Agent HUBI Finance Data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rgbClr val="051229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2C73C8D1-E20C-1A91-298E-0B0CCBE90A50}"/>
              </a:ext>
            </a:extLst>
          </p:cNvPr>
          <p:cNvSpPr/>
          <p:nvPr/>
        </p:nvSpPr>
        <p:spPr>
          <a:xfrm>
            <a:off x="3464761" y="1724473"/>
            <a:ext cx="262889" cy="278487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96317188-D659-B4CC-D5BF-181A6551F43C}"/>
              </a:ext>
            </a:extLst>
          </p:cNvPr>
          <p:cNvSpPr/>
          <p:nvPr/>
        </p:nvSpPr>
        <p:spPr>
          <a:xfrm>
            <a:off x="5605410" y="1635743"/>
            <a:ext cx="2165307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Collecte automatisée des Extraction des informations des factures et contrats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analyse les factures et documents contractuels pour extraire les données clés : fournisseur, montant, quantités, prix unitaires, remises, conditions </a:t>
            </a:r>
            <a:r>
              <a:rPr lang="fr-FR" sz="900">
                <a:solidFill>
                  <a:schemeClr val="tx1"/>
                </a:solidFill>
              </a:rPr>
              <a:t>négociées.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err="1">
                <a:solidFill>
                  <a:schemeClr val="tx1"/>
                </a:solidFill>
              </a:rPr>
              <a:t>Invoice</a:t>
            </a:r>
            <a:r>
              <a:rPr lang="fr-FR" sz="900" b="1" dirty="0">
                <a:solidFill>
                  <a:schemeClr val="tx1"/>
                </a:solidFill>
              </a:rPr>
              <a:t> </a:t>
            </a:r>
            <a:r>
              <a:rPr lang="fr-FR" sz="900" b="1" err="1">
                <a:solidFill>
                  <a:schemeClr val="tx1"/>
                </a:solidFill>
              </a:rPr>
              <a:t>Analysis</a:t>
            </a: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5DC241D1-25D9-1FA3-4138-0D37B88C2A11}"/>
              </a:ext>
            </a:extLst>
          </p:cNvPr>
          <p:cNvSpPr/>
          <p:nvPr/>
        </p:nvSpPr>
        <p:spPr>
          <a:xfrm>
            <a:off x="5703319" y="1724473"/>
            <a:ext cx="257470" cy="260199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43B2029A-99C3-11A1-8F6D-856DB18E78BB}"/>
              </a:ext>
            </a:extLst>
          </p:cNvPr>
          <p:cNvSpPr/>
          <p:nvPr/>
        </p:nvSpPr>
        <p:spPr>
          <a:xfrm>
            <a:off x="7851277" y="1625484"/>
            <a:ext cx="2089801" cy="24548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Comparaison contrat / commande / facture</a:t>
            </a: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compare les règles contractuelles avec la facture reçue : prix négocié, remises prévues, quantités commandées, conditions de </a:t>
            </a:r>
            <a:r>
              <a:rPr lang="fr-FR" sz="900">
                <a:solidFill>
                  <a:schemeClr val="tx1"/>
                </a:solidFill>
              </a:rPr>
              <a:t>paiement.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Rule Check </a:t>
            </a:r>
          </a:p>
          <a:p>
            <a:endParaRPr lang="fr-FR" sz="900" b="1" dirty="0">
              <a:solidFill>
                <a:schemeClr val="bg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A4C846D2-AC67-B6EA-FA0A-A0D1C5FB0299}"/>
              </a:ext>
            </a:extLst>
          </p:cNvPr>
          <p:cNvSpPr/>
          <p:nvPr/>
        </p:nvSpPr>
        <p:spPr>
          <a:xfrm>
            <a:off x="7933317" y="1714609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B9E7D8B3-B4C7-34FE-BDF7-B2B850030457}"/>
              </a:ext>
            </a:extLst>
          </p:cNvPr>
          <p:cNvSpPr/>
          <p:nvPr/>
        </p:nvSpPr>
        <p:spPr>
          <a:xfrm>
            <a:off x="10034700" y="4199537"/>
            <a:ext cx="2067999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Blocage automatique du paiement à risque</a:t>
            </a: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Si une anomalie critique est détectée, HUBI bloque le flux de paiement dans l’ERP ou le système financier et </a:t>
            </a:r>
            <a:r>
              <a:rPr lang="fr-FR" sz="900">
                <a:solidFill>
                  <a:schemeClr val="tx1"/>
                </a:solidFill>
              </a:rPr>
              <a:t>signale l’écart.</a:t>
            </a:r>
            <a:endParaRPr lang="fr-FR" sz="900" dirty="0">
              <a:solidFill>
                <a:schemeClr val="tx1"/>
              </a:solidFill>
            </a:endParaRPr>
          </a:p>
          <a:p>
            <a:endParaRPr lang="fr-FR" sz="900" dirty="0"/>
          </a:p>
          <a:p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>
                <a:solidFill>
                  <a:schemeClr val="tx1"/>
                </a:solidFill>
              </a:rPr>
              <a:t>Payment Control</a:t>
            </a:r>
            <a:endParaRPr lang="fr-FR" sz="900">
              <a:solidFill>
                <a:schemeClr val="tx1"/>
              </a:solidFill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5F801416-A2DF-FBDB-432F-E86D2A8D7445}"/>
              </a:ext>
            </a:extLst>
          </p:cNvPr>
          <p:cNvSpPr/>
          <p:nvPr/>
        </p:nvSpPr>
        <p:spPr>
          <a:xfrm>
            <a:off x="10065256" y="4256707"/>
            <a:ext cx="238595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5715E421-9F9B-F959-2E93-8408DFD18753}"/>
              </a:ext>
            </a:extLst>
          </p:cNvPr>
          <p:cNvSpPr/>
          <p:nvPr/>
        </p:nvSpPr>
        <p:spPr>
          <a:xfrm>
            <a:off x="7856705" y="4197829"/>
            <a:ext cx="2084373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Génération d’un rapport d’audit pour le contrôle de gestion</a:t>
            </a: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prépare une synthèse expliquant l’écart détecté, la règle violée et les </a:t>
            </a:r>
            <a:r>
              <a:rPr lang="fr-FR" sz="900">
                <a:solidFill>
                  <a:schemeClr val="tx1"/>
                </a:solidFill>
              </a:rPr>
              <a:t>actions recommandées.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  <a:p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>
                <a:solidFill>
                  <a:schemeClr val="tx1"/>
                </a:solidFill>
              </a:rPr>
              <a:t>Agent HUBI Audit Report</a:t>
            </a:r>
            <a:endParaRPr lang="fr-FR" sz="900">
              <a:solidFill>
                <a:schemeClr val="tx1"/>
              </a:solidFill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FF1CAAE1-CB53-EA25-4BC3-39729CCA1AFA}"/>
              </a:ext>
            </a:extLst>
          </p:cNvPr>
          <p:cNvSpPr/>
          <p:nvPr/>
        </p:nvSpPr>
        <p:spPr>
          <a:xfrm>
            <a:off x="7951605" y="4256707"/>
            <a:ext cx="284247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68305950-51D1-1405-17B4-9CED87767050}"/>
              </a:ext>
            </a:extLst>
          </p:cNvPr>
          <p:cNvSpPr/>
          <p:nvPr/>
        </p:nvSpPr>
        <p:spPr>
          <a:xfrm>
            <a:off x="3371282" y="4197829"/>
            <a:ext cx="2153568" cy="2493909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Tableau de bord de contrôle </a:t>
            </a:r>
            <a:r>
              <a:rPr lang="fr-FR" sz="1050" b="1" dirty="0">
                <a:solidFill>
                  <a:schemeClr val="tx1"/>
                </a:solidFill>
              </a:rPr>
              <a:t>financier continu</a:t>
            </a:r>
            <a:endParaRPr lang="fr-FR">
              <a:solidFill>
                <a:schemeClr val="tx1"/>
              </a:solidFill>
            </a:endParaRP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fournit une vue globale des anomalies, montants bloqués, économies réalisées et fournisseurs à </a:t>
            </a:r>
            <a:r>
              <a:rPr lang="fr-FR" sz="900">
                <a:solidFill>
                  <a:schemeClr val="tx1"/>
                </a:solidFill>
              </a:rPr>
              <a:t>risque.</a:t>
            </a: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  <a:p>
            <a:endParaRPr lang="fr-FR" sz="900" dirty="0"/>
          </a:p>
          <a:p>
            <a:r>
              <a:rPr lang="fr-FR" sz="900" b="1">
                <a:solidFill>
                  <a:schemeClr val="tx1"/>
                </a:solidFill>
              </a:rPr>
              <a:t>Agent HUBI Finance Analytics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F3C1FA18-5D8F-C0A2-CD17-BCB79EAD2188}"/>
              </a:ext>
            </a:extLst>
          </p:cNvPr>
          <p:cNvSpPr/>
          <p:nvPr/>
        </p:nvSpPr>
        <p:spPr>
          <a:xfrm>
            <a:off x="3464761" y="4256707"/>
            <a:ext cx="262889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8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E5A6A710-522E-8ACB-3839-5F88B382855B}"/>
              </a:ext>
            </a:extLst>
          </p:cNvPr>
          <p:cNvSpPr/>
          <p:nvPr/>
        </p:nvSpPr>
        <p:spPr>
          <a:xfrm>
            <a:off x="-34784" y="-27837"/>
            <a:ext cx="3061148" cy="6898467"/>
          </a:xfrm>
          <a:prstGeom prst="rect">
            <a:avLst/>
          </a:prstGeom>
          <a:solidFill>
            <a:srgbClr val="051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ZoneTexte 194">
            <a:extLst>
              <a:ext uri="{FF2B5EF4-FFF2-40B4-BE49-F238E27FC236}">
                <a16:creationId xmlns:a16="http://schemas.microsoft.com/office/drawing/2014/main" id="{E977FA74-6D92-6381-BD60-1C2858A4A5D5}"/>
              </a:ext>
            </a:extLst>
          </p:cNvPr>
          <p:cNvSpPr txBox="1"/>
          <p:nvPr/>
        </p:nvSpPr>
        <p:spPr>
          <a:xfrm>
            <a:off x="0" y="1679807"/>
            <a:ext cx="2799590" cy="1579920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000" b="1" dirty="0">
                <a:solidFill>
                  <a:srgbClr val="5EFBED"/>
                </a:solidFill>
              </a:rPr>
              <a:t>Bénéfices</a:t>
            </a:r>
            <a:endParaRPr lang="fr-FR" sz="1000" b="1" kern="100" dirty="0">
              <a:solidFill>
                <a:schemeClr val="bg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Détecter les erreurs de facturation avant paiement</a:t>
            </a:r>
          </a:p>
          <a:p>
            <a:pPr marL="17145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Réduire les pertes financières sur les achats</a:t>
            </a:r>
          </a:p>
          <a:p>
            <a:pPr marL="17145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Automatiser le contrôle de gestion opérationnel</a:t>
            </a:r>
          </a:p>
          <a:p>
            <a:pPr marL="17145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Sécuriser les flux financiers et contractuels</a:t>
            </a:r>
            <a:endParaRPr lang="fr-FR" sz="1000" kern="1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6" name="ZoneTexte 195">
            <a:extLst>
              <a:ext uri="{FF2B5EF4-FFF2-40B4-BE49-F238E27FC236}">
                <a16:creationId xmlns:a16="http://schemas.microsoft.com/office/drawing/2014/main" id="{E9903418-1868-6E62-DA80-0FA54C2D794F}"/>
              </a:ext>
            </a:extLst>
          </p:cNvPr>
          <p:cNvSpPr txBox="1"/>
          <p:nvPr/>
        </p:nvSpPr>
        <p:spPr>
          <a:xfrm>
            <a:off x="9642" y="3495552"/>
            <a:ext cx="2822715" cy="1169551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1000" b="1" dirty="0">
                <a:solidFill>
                  <a:srgbClr val="5EFBED"/>
                </a:solidFill>
              </a:rPr>
              <a:t>KPI impactés</a:t>
            </a:r>
          </a:p>
          <a:p>
            <a:endParaRPr lang="fr-FR" sz="1000" b="1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Montant des anomalies détectées (€)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 % factures contrôlées automatiquement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Montant des paiements bloqués avant erreur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Économies réalisées sur achats (%)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Temps de contrôle financier par facture</a:t>
            </a:r>
            <a:endParaRPr lang="fr-FR" sz="1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7" name="Rectangle : coins arrondis 196">
            <a:extLst>
              <a:ext uri="{FF2B5EF4-FFF2-40B4-BE49-F238E27FC236}">
                <a16:creationId xmlns:a16="http://schemas.microsoft.com/office/drawing/2014/main" id="{42A5069B-15DC-E714-EC0A-F6E92C40CFD0}"/>
              </a:ext>
            </a:extLst>
          </p:cNvPr>
          <p:cNvSpPr/>
          <p:nvPr/>
        </p:nvSpPr>
        <p:spPr>
          <a:xfrm>
            <a:off x="49148" y="112927"/>
            <a:ext cx="2743705" cy="12164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Banque, Assurance, Industrie &amp; Agroalimentaire</a:t>
            </a:r>
            <a:endParaRPr lang="fr-FR" sz="2800" b="1" dirty="0">
              <a:solidFill>
                <a:schemeClr val="bg1"/>
              </a:solidFill>
            </a:endParaRPr>
          </a:p>
        </p:txBody>
      </p:sp>
      <p:pic>
        <p:nvPicPr>
          <p:cNvPr id="198" name="Image 197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61207E94-31EC-EB0D-9CC0-CE47913168B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23" y="6353514"/>
            <a:ext cx="1130918" cy="510988"/>
          </a:xfrm>
          <a:prstGeom prst="rect">
            <a:avLst/>
          </a:prstGeo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359DF5C-1BED-77BE-47E0-F6291170C9B8}"/>
              </a:ext>
            </a:extLst>
          </p:cNvPr>
          <p:cNvSpPr/>
          <p:nvPr/>
        </p:nvSpPr>
        <p:spPr>
          <a:xfrm>
            <a:off x="10021638" y="1635742"/>
            <a:ext cx="2079265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Détection d’anomalies et incohérences</a:t>
            </a: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identifie les erreurs ou fraudes possibles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>
                <a:solidFill>
                  <a:schemeClr val="tx1"/>
                </a:solidFill>
              </a:rPr>
              <a:t>doublons de facture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>
                <a:solidFill>
                  <a:schemeClr val="tx1"/>
                </a:solidFill>
              </a:rPr>
              <a:t>prix différents du contrat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>
                <a:solidFill>
                  <a:schemeClr val="tx1"/>
                </a:solidFill>
              </a:rPr>
              <a:t>quantités incohérentes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>
                <a:solidFill>
                  <a:schemeClr val="tx1"/>
                </a:solidFill>
              </a:rPr>
              <a:t>facture déjà payée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>
                <a:solidFill>
                  <a:schemeClr val="tx1"/>
                </a:solidFill>
              </a:rPr>
              <a:t>remise manquante</a:t>
            </a:r>
          </a:p>
          <a:p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b="1" dirty="0">
                <a:solidFill>
                  <a:schemeClr val="tx1"/>
                </a:solidFill>
              </a:rPr>
              <a:t>Agent HUBI</a:t>
            </a:r>
            <a:r>
              <a:rPr lang="fr-FR" sz="900" dirty="0">
                <a:solidFill>
                  <a:schemeClr val="tx1"/>
                </a:solidFill>
              </a:rPr>
              <a:t> </a:t>
            </a:r>
            <a:r>
              <a:rPr lang="fr-FR" sz="900" b="1" dirty="0" err="1">
                <a:solidFill>
                  <a:schemeClr val="tx1"/>
                </a:solidFill>
              </a:rPr>
              <a:t>Anomaly</a:t>
            </a:r>
            <a:r>
              <a:rPr lang="fr-FR" sz="900" b="1" dirty="0">
                <a:solidFill>
                  <a:schemeClr val="tx1"/>
                </a:solidFill>
              </a:rPr>
              <a:t> </a:t>
            </a:r>
            <a:r>
              <a:rPr lang="fr-FR" sz="900" b="1" dirty="0" err="1">
                <a:solidFill>
                  <a:schemeClr val="tx1"/>
                </a:solidFill>
              </a:rPr>
              <a:t>Detection</a:t>
            </a:r>
            <a:br>
              <a:rPr lang="fr-FR" sz="900" b="1" dirty="0">
                <a:solidFill>
                  <a:srgbClr val="5EFBED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D8E5F47-8182-3AE6-1C98-896EFF561924}"/>
              </a:ext>
            </a:extLst>
          </p:cNvPr>
          <p:cNvSpPr/>
          <p:nvPr/>
        </p:nvSpPr>
        <p:spPr>
          <a:xfrm>
            <a:off x="5626200" y="4213675"/>
            <a:ext cx="2136883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Suivi des anomalies et </a:t>
            </a:r>
            <a:r>
              <a:rPr lang="fr-FR" sz="1050" b="1" dirty="0">
                <a:solidFill>
                  <a:schemeClr val="tx1"/>
                </a:solidFill>
              </a:rPr>
              <a:t>résolution</a:t>
            </a:r>
            <a:endParaRPr lang="fr-FR">
              <a:solidFill>
                <a:schemeClr val="tx1"/>
              </a:solidFill>
            </a:endParaRP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suit les anomalies ouvertes, relance les équipes concernées (achats, compta, fournisseur) et vérifie </a:t>
            </a:r>
            <a:r>
              <a:rPr lang="fr-FR" sz="900">
                <a:solidFill>
                  <a:schemeClr val="tx1"/>
                </a:solidFill>
              </a:rPr>
              <a:t>la correction avant validation.</a:t>
            </a:r>
            <a:endParaRPr lang="fr-FR" sz="900" dirty="0">
              <a:solidFill>
                <a:schemeClr val="tx1"/>
              </a:solidFill>
            </a:endParaRPr>
          </a:p>
          <a:p>
            <a:endParaRPr lang="fr-FR" sz="900" dirty="0"/>
          </a:p>
          <a:p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  <a:p>
            <a:r>
              <a:rPr lang="fr-FR" sz="900" b="1">
                <a:solidFill>
                  <a:schemeClr val="tx1"/>
                </a:solidFill>
              </a:rPr>
              <a:t>Agent HUBI Audit Workflow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F37BFD3-E675-E1ED-6797-B2246001D1B2}"/>
              </a:ext>
            </a:extLst>
          </p:cNvPr>
          <p:cNvSpPr/>
          <p:nvPr/>
        </p:nvSpPr>
        <p:spPr>
          <a:xfrm>
            <a:off x="10110097" y="1714968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B59EBD3-FF64-0519-0E2E-6ADA2FBDE080}"/>
              </a:ext>
            </a:extLst>
          </p:cNvPr>
          <p:cNvSpPr/>
          <p:nvPr/>
        </p:nvSpPr>
        <p:spPr>
          <a:xfrm>
            <a:off x="5689930" y="4295302"/>
            <a:ext cx="284247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7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34213F1-B948-4957-9962-C5FE8890A553}"/>
              </a:ext>
            </a:extLst>
          </p:cNvPr>
          <p:cNvSpPr txBox="1"/>
          <p:nvPr/>
        </p:nvSpPr>
        <p:spPr>
          <a:xfrm>
            <a:off x="-23125" y="4876186"/>
            <a:ext cx="2822715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1000" b="1" dirty="0">
                <a:solidFill>
                  <a:srgbClr val="5EFBED"/>
                </a:solidFill>
              </a:rPr>
              <a:t>Souveraineté &amp; conformité</a:t>
            </a:r>
            <a:br>
              <a:rPr lang="fr-FR" sz="1000" dirty="0">
                <a:solidFill>
                  <a:schemeClr val="bg1"/>
                </a:solidFill>
              </a:rPr>
            </a:br>
            <a:endParaRPr lang="fr-FR" sz="10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Audit financier réalisé sur infrastructure souveraine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Protection des données bancaires et contractuelles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Confidentialité totale des flux financiers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Garantie du secret des affaires et conformité réglementaire</a:t>
            </a:r>
            <a:endParaRPr lang="fr-FR" sz="1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C9EF8F-267E-11B2-F834-1465AEED0346}"/>
              </a:ext>
            </a:extLst>
          </p:cNvPr>
          <p:cNvSpPr/>
          <p:nvPr/>
        </p:nvSpPr>
        <p:spPr>
          <a:xfrm>
            <a:off x="5778242" y="3847370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autonome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12" name="Image 11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CAA81D08-3B02-BA4A-5CC9-96042FE3C0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651733" y="3730648"/>
            <a:ext cx="262889" cy="305919"/>
          </a:xfrm>
          <a:prstGeom prst="rect">
            <a:avLst/>
          </a:prstGeom>
          <a:noFill/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EF701B84-57B0-4F50-2DEC-BA90ADBA8C36}"/>
              </a:ext>
            </a:extLst>
          </p:cNvPr>
          <p:cNvSpPr/>
          <p:nvPr/>
        </p:nvSpPr>
        <p:spPr>
          <a:xfrm>
            <a:off x="10197842" y="3870816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autonome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16" name="Image 15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74C7FCB6-F233-CD6F-D0D9-0DFF66179C7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071333" y="3754094"/>
            <a:ext cx="262889" cy="305919"/>
          </a:xfrm>
          <a:prstGeom prst="rect">
            <a:avLst/>
          </a:prstGeom>
          <a:noFill/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C425DF33-81D6-C32B-AE26-0B51BF938322}"/>
              </a:ext>
            </a:extLst>
          </p:cNvPr>
          <p:cNvSpPr/>
          <p:nvPr/>
        </p:nvSpPr>
        <p:spPr>
          <a:xfrm>
            <a:off x="5801688" y="6403001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autonome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20" name="Image 19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FB22782E-7E2D-FC48-D1F5-2D2BBC26D1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675179" y="6286279"/>
            <a:ext cx="262889" cy="305919"/>
          </a:xfrm>
          <a:prstGeom prst="rect">
            <a:avLst/>
          </a:prstGeom>
          <a:noFill/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5AB19A73-10D8-A82A-CFDF-E7BA6BAC8EDB}"/>
              </a:ext>
            </a:extLst>
          </p:cNvPr>
          <p:cNvSpPr/>
          <p:nvPr/>
        </p:nvSpPr>
        <p:spPr>
          <a:xfrm>
            <a:off x="3550856" y="6438169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22" name="Image 21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03DE56D7-8DF4-3D16-7B51-F0D6A9DB0B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3424347" y="6321447"/>
            <a:ext cx="262889" cy="305919"/>
          </a:xfrm>
          <a:prstGeom prst="rect">
            <a:avLst/>
          </a:prstGeom>
          <a:noFill/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219AEDAD-B614-8B02-EB46-4FA012CC682D}"/>
              </a:ext>
            </a:extLst>
          </p:cNvPr>
          <p:cNvSpPr/>
          <p:nvPr/>
        </p:nvSpPr>
        <p:spPr>
          <a:xfrm>
            <a:off x="8040794" y="6402999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26" name="Image 25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04BC9AAC-EE15-8686-8801-A06928AD3F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14285" y="6286277"/>
            <a:ext cx="262889" cy="305919"/>
          </a:xfrm>
          <a:prstGeom prst="rect">
            <a:avLst/>
          </a:prstGeom>
          <a:noFill/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9C10B91A-3CC6-4FC0-5276-72A8F02C84F3}"/>
              </a:ext>
            </a:extLst>
          </p:cNvPr>
          <p:cNvSpPr/>
          <p:nvPr/>
        </p:nvSpPr>
        <p:spPr>
          <a:xfrm>
            <a:off x="10209562" y="6426444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Workflow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28" name="Image 27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314AB8BA-6427-9A86-D392-CE2F6F6510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083053" y="6309722"/>
            <a:ext cx="262889" cy="305919"/>
          </a:xfrm>
          <a:prstGeom prst="rect">
            <a:avLst/>
          </a:prstGeom>
          <a:noFill/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AAEFE057-2364-BB43-EA2E-BFB6932B20C8}"/>
              </a:ext>
            </a:extLst>
          </p:cNvPr>
          <p:cNvSpPr/>
          <p:nvPr/>
        </p:nvSpPr>
        <p:spPr>
          <a:xfrm>
            <a:off x="8052517" y="3870814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>
                <a:solidFill>
                  <a:schemeClr val="bg1"/>
                </a:solidFill>
              </a:rPr>
              <a:t>     Automation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30" name="Image 29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7C8E5A49-90A3-AA41-AF6D-FDF183B4EC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26008" y="3754092"/>
            <a:ext cx="262889" cy="305919"/>
          </a:xfrm>
          <a:prstGeom prst="rect">
            <a:avLst/>
          </a:prstGeom>
          <a:noFill/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1F87CEF6-78C6-512B-8C93-74A014840675}"/>
              </a:ext>
            </a:extLst>
          </p:cNvPr>
          <p:cNvSpPr/>
          <p:nvPr/>
        </p:nvSpPr>
        <p:spPr>
          <a:xfrm>
            <a:off x="3539132" y="3835644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>
                <a:solidFill>
                  <a:schemeClr val="bg1"/>
                </a:solidFill>
              </a:rPr>
              <a:t>     Automation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34" name="Image 33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E20803B7-78FA-B1BC-F497-A9E0980021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3412623" y="3718922"/>
            <a:ext cx="262889" cy="3059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9350300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34871</TotalTime>
  <Words>467</Words>
  <Application>Microsoft Office PowerPoint</Application>
  <PresentationFormat>Grand écran</PresentationFormat>
  <Paragraphs>112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Keltoum Penot</dc:creator>
  <cp:lastModifiedBy>Keltoum Penot</cp:lastModifiedBy>
  <cp:revision>1611</cp:revision>
  <dcterms:created xsi:type="dcterms:W3CDTF">2026-02-27T09:02:55Z</dcterms:created>
  <dcterms:modified xsi:type="dcterms:W3CDTF">2026-05-11T13:15:21Z</dcterms:modified>
</cp:coreProperties>
</file>