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64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CD0E2-AA1A-3D63-9291-4DBCA7539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ED00C9-CA19-CEF6-3A2F-4822865F6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CB80ADF-7EAE-CB6F-D082-091AA9395A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D53B7F-20DA-6E1F-0B6F-89B4D0D428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161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1880C-E769-3A95-20BC-E849873F5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724CFA9-0B7C-7FC9-CFC2-4D3B33F249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5B3A7622-EAF2-FBD3-1253-F852ED8184F3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AB336ED-5A5F-A79B-E168-DE08DA5929A5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le recrutement &amp; la talent acquisition</a:t>
            </a:r>
          </a:p>
          <a:p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Accélérer et fiabiliser le recrutement de la définition du besoin jusqu’à l’embauche. </a:t>
            </a:r>
            <a:br>
              <a:rPr lang="fr-FR" sz="1100" dirty="0">
                <a:solidFill>
                  <a:schemeClr val="tx1"/>
                </a:solidFill>
              </a:rPr>
            </a:br>
            <a:br>
              <a:rPr lang="fr-FR" sz="1100" dirty="0">
                <a:solidFill>
                  <a:schemeClr val="tx1"/>
                </a:solidFill>
              </a:rPr>
            </a:br>
            <a:r>
              <a:rPr lang="fr-FR" sz="1100" dirty="0">
                <a:solidFill>
                  <a:schemeClr val="tx1"/>
                </a:solidFill>
              </a:rPr>
              <a:t>Améliorer la qualité des candidatures, réduire les délais de recrutement et automatiser le suivi des candidats grâce à un agent HUBI qui orchestre </a:t>
            </a:r>
            <a:r>
              <a:rPr lang="fr-FR" sz="1100" dirty="0" err="1">
                <a:solidFill>
                  <a:schemeClr val="tx1"/>
                </a:solidFill>
              </a:rPr>
              <a:t>sourcing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matching</a:t>
            </a:r>
            <a:r>
              <a:rPr lang="fr-FR" sz="1100" dirty="0">
                <a:solidFill>
                  <a:schemeClr val="tx1"/>
                </a:solidFill>
              </a:rPr>
              <a:t>, coordination et communication.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1104FBF2-EFD4-CC8A-7234-084F8CB8B66D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Déclenchement du besoin de recrutement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Un manager crée une demande de recrutement (remplacement, création de poste). L’agent HUBI collecte le contexte (poste, équipe, localisation, budget, compétences) et vérifie la complétude de la demande.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Requisition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8D480381-2090-50C1-D80F-6361038A06C3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F7F8FB15-ADD7-F78A-605A-20CC273E7368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Publication &amp; </a:t>
            </a:r>
            <a:r>
              <a:rPr lang="fr-FR" sz="1050" b="1" dirty="0" err="1">
                <a:solidFill>
                  <a:schemeClr val="tx1"/>
                </a:solidFill>
              </a:rPr>
              <a:t>sourcing</a:t>
            </a:r>
            <a:r>
              <a:rPr lang="fr-FR" sz="1050" b="1" dirty="0">
                <a:solidFill>
                  <a:schemeClr val="tx1"/>
                </a:solidFill>
              </a:rPr>
              <a:t> multicanal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génère l’annonce (texte optimisé, inclusif, SEO job </a:t>
            </a:r>
            <a:r>
              <a:rPr lang="fr-FR" sz="900" dirty="0" err="1">
                <a:solidFill>
                  <a:schemeClr val="tx1"/>
                </a:solidFill>
              </a:rPr>
              <a:t>boards</a:t>
            </a:r>
            <a:r>
              <a:rPr lang="fr-FR" sz="900" dirty="0">
                <a:solidFill>
                  <a:schemeClr val="tx1"/>
                </a:solidFill>
              </a:rPr>
              <a:t>) et la publie automatiquement sur ATS, site carrière, job </a:t>
            </a:r>
            <a:r>
              <a:rPr lang="fr-FR" sz="900" dirty="0" err="1">
                <a:solidFill>
                  <a:schemeClr val="tx1"/>
                </a:solidFill>
              </a:rPr>
              <a:t>boards</a:t>
            </a:r>
            <a:r>
              <a:rPr lang="fr-FR" sz="900" dirty="0">
                <a:solidFill>
                  <a:schemeClr val="tx1"/>
                </a:solidFill>
              </a:rPr>
              <a:t> et réseaux. Il active aussi le vivier interne et la cooptation.</a:t>
            </a:r>
          </a:p>
          <a:p>
            <a:endParaRPr lang="fr-FR" sz="900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Data </a:t>
            </a:r>
            <a:r>
              <a:rPr lang="fr-FR" sz="900" b="1" dirty="0" err="1">
                <a:solidFill>
                  <a:schemeClr val="tx1"/>
                </a:solidFill>
              </a:rPr>
              <a:t>Sourcing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FDA29DF2-7A64-D741-A733-14698306C7E8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3D21C15-1A35-1283-AE04-705CA40F3FB6}"/>
              </a:ext>
            </a:extLst>
          </p:cNvPr>
          <p:cNvSpPr/>
          <p:nvPr/>
        </p:nvSpPr>
        <p:spPr>
          <a:xfrm>
            <a:off x="7851277" y="1625484"/>
            <a:ext cx="2089801" cy="24118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&amp; </a:t>
            </a:r>
            <a:r>
              <a:rPr lang="fr-FR" sz="1050" b="1" dirty="0" err="1">
                <a:solidFill>
                  <a:schemeClr val="tx1"/>
                </a:solidFill>
              </a:rPr>
              <a:t>pré-qualification</a:t>
            </a:r>
            <a:r>
              <a:rPr lang="fr-FR" sz="1050" b="1" dirty="0">
                <a:solidFill>
                  <a:schemeClr val="tx1"/>
                </a:solidFill>
              </a:rPr>
              <a:t> des candidatures</a:t>
            </a: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Les candidatures entrantes sont analysées par HUBI : extraction CV, compétences, expériences, localisation, disponibilité. HUBI score le </a:t>
            </a:r>
            <a:r>
              <a:rPr lang="fr-FR" sz="900" dirty="0" err="1">
                <a:solidFill>
                  <a:schemeClr val="tx1"/>
                </a:solidFill>
              </a:rPr>
              <a:t>matching</a:t>
            </a:r>
            <a:r>
              <a:rPr lang="fr-FR" sz="900" dirty="0">
                <a:solidFill>
                  <a:schemeClr val="tx1"/>
                </a:solidFill>
              </a:rPr>
              <a:t> avec le poste et filtre les profils non pertinents.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Matching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9BE4BB99-E0EF-DC54-66F4-60EC9F2040E0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C4ECDA2A-DBDD-E168-47F9-D1E65BE57D07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Évaluation &amp; consolidation </a:t>
            </a:r>
            <a:r>
              <a:rPr lang="fr-FR" sz="1050" b="1" dirty="0"/>
              <a:t>des </a:t>
            </a:r>
            <a:r>
              <a:rPr lang="fr-FR" sz="1050" b="1" dirty="0">
                <a:solidFill>
                  <a:schemeClr val="tx1"/>
                </a:solidFill>
              </a:rPr>
              <a:t>feedbacks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Après entretien, HUBI collecte les évaluations (grilles, commentaires), détecte les écarts d’appréciation et consolide une synthèse comparative des candidats.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Evaluation</a:t>
            </a: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52AD2612-4940-A847-7EB6-F9C5127EAF40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B8B3C6FA-CCE3-625D-3526-2C86EB2967CF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Proposition &amp; offre d’embauche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1050" dirty="0"/>
              <a:t>de la FAQ</a:t>
            </a:r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Pour le candidat retenu, HUBI génère l’offre (contrat, package, date), vérifie conformité RH/juridique et l’envoie pour signature électronique. Il suit l’acceptation/refus.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Offer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DFC57266-057C-3FF8-E259-23750CCB2B24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D25EF86D-42B7-3490-42C0-F57FF7677574}"/>
              </a:ext>
            </a:extLst>
          </p:cNvPr>
          <p:cNvSpPr/>
          <p:nvPr/>
        </p:nvSpPr>
        <p:spPr>
          <a:xfrm>
            <a:off x="-163928" y="-27152"/>
            <a:ext cx="3052837" cy="6888970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2D6CA3FA-C41A-6459-1A95-B00EEB685E95}"/>
              </a:ext>
            </a:extLst>
          </p:cNvPr>
          <p:cNvSpPr txBox="1"/>
          <p:nvPr/>
        </p:nvSpPr>
        <p:spPr>
          <a:xfrm>
            <a:off x="-6737" y="924350"/>
            <a:ext cx="2857064" cy="2072362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r>
              <a:rPr lang="fr-FR" sz="1000" dirty="0"/>
              <a:t>•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Réduire le time-to-</a:t>
            </a:r>
            <a:r>
              <a:rPr lang="fr-FR" sz="1000" dirty="0" err="1">
                <a:solidFill>
                  <a:schemeClr val="bg1"/>
                </a:solidFill>
              </a:rPr>
              <a:t>hire</a:t>
            </a:r>
            <a:r>
              <a:rPr lang="fr-FR" sz="1000" dirty="0">
                <a:solidFill>
                  <a:schemeClr val="bg1"/>
                </a:solidFill>
              </a:rPr>
              <a:t> et la charge recruteur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Améliorer la qualité et le </a:t>
            </a:r>
            <a:r>
              <a:rPr lang="fr-FR" sz="1000" dirty="0" err="1">
                <a:solidFill>
                  <a:schemeClr val="bg1"/>
                </a:solidFill>
              </a:rPr>
              <a:t>matching</a:t>
            </a:r>
            <a:r>
              <a:rPr lang="fr-FR" sz="1000" dirty="0">
                <a:solidFill>
                  <a:schemeClr val="bg1"/>
                </a:solidFill>
              </a:rPr>
              <a:t> des candidatures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 Standardiser et tracer les décisions de recrutement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Automatiser la communication candidats et managers</a:t>
            </a: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26464B63-EE5B-ED6A-C6DF-547B3885B52B}"/>
              </a:ext>
            </a:extLst>
          </p:cNvPr>
          <p:cNvSpPr txBox="1"/>
          <p:nvPr/>
        </p:nvSpPr>
        <p:spPr>
          <a:xfrm>
            <a:off x="-29862" y="3261814"/>
            <a:ext cx="2822715" cy="1128514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</a:p>
          <a:p>
            <a:endParaRPr lang="fr-FR" sz="1200" dirty="0">
              <a:solidFill>
                <a:schemeClr val="bg1"/>
              </a:solidFill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Taux d’acceptation des offres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Expérience candidat (délai de réponse)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Charge recruteur par poste ouvert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9F9E846E-10AE-F3BB-81DD-0FAB5937F8AB}"/>
              </a:ext>
            </a:extLst>
          </p:cNvPr>
          <p:cNvSpPr/>
          <p:nvPr/>
        </p:nvSpPr>
        <p:spPr>
          <a:xfrm>
            <a:off x="49149" y="112927"/>
            <a:ext cx="2036178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RH</a:t>
            </a: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D39C862-602D-E1B8-6525-B522BF2DCC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471971-D2A0-D39D-2347-8A612E5B36FD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Shortlist &amp; coordination des entretiens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Shortlist &amp; coordination des entretiens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HUBI propose une shortlist, contacte les candidats, synchronise les agendas recruteur/manager/candidat et planifie les entretiens. Il envoie convocations et rappels.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Interview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345A17-BC74-A2E8-0D5C-9E8C081B4171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Clôture &amp; </a:t>
            </a:r>
            <a:r>
              <a:rPr lang="fr-FR" sz="1050" b="1" dirty="0" err="1">
                <a:solidFill>
                  <a:schemeClr val="tx1"/>
                </a:solidFill>
              </a:rPr>
              <a:t>onboarding</a:t>
            </a:r>
            <a:r>
              <a:rPr lang="fr-FR" sz="1050" b="1" dirty="0">
                <a:solidFill>
                  <a:schemeClr val="tx1"/>
                </a:solidFill>
              </a:rPr>
              <a:t> déclenché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Une fois l’offre acceptée, HUBI met à jour le SIRH, notifie les parties, informe les candidats non retenus et déclenche le processus d’</a:t>
            </a:r>
            <a:r>
              <a:rPr lang="fr-FR" sz="900" dirty="0" err="1">
                <a:solidFill>
                  <a:schemeClr val="tx1"/>
                </a:solidFill>
              </a:rPr>
              <a:t>onboarding</a:t>
            </a:r>
            <a:r>
              <a:rPr lang="fr-FR" sz="900" dirty="0">
                <a:solidFill>
                  <a:schemeClr val="tx1"/>
                </a:solidFill>
              </a:rPr>
              <a:t> (IT, accès, accueil).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Hiring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/>
            </a:br>
            <a:endParaRPr lang="fr-FR" sz="900" b="1">
              <a:solidFill>
                <a:srgbClr val="051229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B39E9E-D7FD-3007-81D0-8E8D510D78B4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6F2687-6BE0-EA66-1D14-A36D493FCC07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A040E5-A1EF-2F9C-2811-F782545FBDC4}"/>
              </a:ext>
            </a:extLst>
          </p:cNvPr>
          <p:cNvSpPr/>
          <p:nvPr/>
        </p:nvSpPr>
        <p:spPr>
          <a:xfrm>
            <a:off x="5880156" y="640192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Agent autonome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4332A41-4425-AE55-A8DD-7701334204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44003" y="6285206"/>
            <a:ext cx="262889" cy="305919"/>
          </a:xfrm>
          <a:prstGeom prst="rect">
            <a:avLst/>
          </a:prstGeom>
          <a:noFill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20829D7-6FB7-BF1C-17FF-74488929BD1C}"/>
              </a:ext>
            </a:extLst>
          </p:cNvPr>
          <p:cNvSpPr/>
          <p:nvPr/>
        </p:nvSpPr>
        <p:spPr>
          <a:xfrm>
            <a:off x="3536282" y="384585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Agent autonome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715B72B-ADFA-9369-DD72-105282F469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00129" y="3729130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40CC9C2-8AD7-F369-943C-68500A990B31}"/>
              </a:ext>
            </a:extLst>
          </p:cNvPr>
          <p:cNvSpPr/>
          <p:nvPr/>
        </p:nvSpPr>
        <p:spPr>
          <a:xfrm>
            <a:off x="10278535" y="639228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27938C2-F26A-EC2A-89D0-B5A71897D0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42382" y="6275560"/>
            <a:ext cx="262889" cy="305919"/>
          </a:xfrm>
          <a:prstGeom prst="rect">
            <a:avLst/>
          </a:prstGeom>
          <a:noFill/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3406A24E-2D03-4D50-800B-AF182925169D}"/>
              </a:ext>
            </a:extLst>
          </p:cNvPr>
          <p:cNvSpPr/>
          <p:nvPr/>
        </p:nvSpPr>
        <p:spPr>
          <a:xfrm>
            <a:off x="8040762" y="382656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1" name="Image 2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42F5C04-54C2-E812-AE33-F372FE27E2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04609" y="3709838"/>
            <a:ext cx="262889" cy="305919"/>
          </a:xfrm>
          <a:prstGeom prst="rect">
            <a:avLst/>
          </a:prstGeom>
          <a:noFill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EE6DAB2-905F-1F99-678C-F182CA30F7BF}"/>
              </a:ext>
            </a:extLst>
          </p:cNvPr>
          <p:cNvSpPr/>
          <p:nvPr/>
        </p:nvSpPr>
        <p:spPr>
          <a:xfrm>
            <a:off x="8069698" y="641157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+ 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0F84BB3-0727-04D6-0C45-595720C9BA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3545" y="6294850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BA0ABB0-737B-561A-169D-A0259CCFA2A8}"/>
              </a:ext>
            </a:extLst>
          </p:cNvPr>
          <p:cNvSpPr/>
          <p:nvPr/>
        </p:nvSpPr>
        <p:spPr>
          <a:xfrm>
            <a:off x="10230305" y="384585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+ 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0F85876-1668-E5C8-E2BC-37BD2F2AB3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4152" y="3729128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6ACE454-FC56-0730-2B87-50E4D7687F88}"/>
              </a:ext>
            </a:extLst>
          </p:cNvPr>
          <p:cNvSpPr/>
          <p:nvPr/>
        </p:nvSpPr>
        <p:spPr>
          <a:xfrm>
            <a:off x="5812635" y="382655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+ 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C09214D-B562-B788-60DF-D59A72B43B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76482" y="3709837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09837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428</Words>
  <Application>Microsoft Office PowerPoint</Application>
  <PresentationFormat>Grand écran</PresentationFormat>
  <Paragraphs>100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2026-05-11T13:02:07Z</dcterms:modified>
</cp:coreProperties>
</file>