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80"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229"/>
    <a:srgbClr val="5EFBED"/>
    <a:srgbClr val="071A3B"/>
    <a:srgbClr val="0FDE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91903B-7683-773F-7976-39F9C28E7C88}" v="1351" dt="2026-05-11T12:46:32.8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1" autoAdjust="0"/>
    <p:restoredTop sz="94039" autoAdjust="0"/>
  </p:normalViewPr>
  <p:slideViewPr>
    <p:cSldViewPr snapToGrid="0">
      <p:cViewPr varScale="1">
        <p:scale>
          <a:sx n="42" d="100"/>
          <a:sy n="42" d="100"/>
        </p:scale>
        <p:origin x="56" y="6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B96B52-5933-4B3E-A738-ED6853C06048}" type="datetimeFigureOut">
              <a:rPr lang="fr-FR" smtClean="0"/>
              <a:t>11/05/2026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105DA4-43A5-425D-B26F-E2603D73ED45}" type="slidenum">
              <a:rPr lang="fr-FR" smtClean="0"/>
              <a:t>‹N°›</a:t>
            </a:fld>
            <a:endParaRPr lang="fr-FR"/>
          </a:p>
        </p:txBody>
      </p:sp>
    </p:spTree>
    <p:extLst>
      <p:ext uri="{BB962C8B-B14F-4D97-AF65-F5344CB8AC3E}">
        <p14:creationId xmlns:p14="http://schemas.microsoft.com/office/powerpoint/2010/main" val="3043971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09555-8BDB-FCF9-A6C4-BE308201DFF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5872BFD-D9F0-3C26-0419-6053A33113A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028C680-F7B8-B3C2-D136-752100D86C2B}"/>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0E50743-2930-178D-AD25-6C3F90605107}"/>
              </a:ext>
            </a:extLst>
          </p:cNvPr>
          <p:cNvSpPr>
            <a:spLocks noGrp="1"/>
          </p:cNvSpPr>
          <p:nvPr>
            <p:ph type="sldNum" sz="quarter" idx="5"/>
          </p:nvPr>
        </p:nvSpPr>
        <p:spPr/>
        <p:txBody>
          <a:bodyPr/>
          <a:lstStyle/>
          <a:p>
            <a:fld id="{A1105DA4-43A5-425D-B26F-E2603D73ED45}" type="slidenum">
              <a:rPr lang="fr-FR" smtClean="0"/>
              <a:t>1</a:t>
            </a:fld>
            <a:endParaRPr lang="fr-FR"/>
          </a:p>
        </p:txBody>
      </p:sp>
    </p:spTree>
    <p:extLst>
      <p:ext uri="{BB962C8B-B14F-4D97-AF65-F5344CB8AC3E}">
        <p14:creationId xmlns:p14="http://schemas.microsoft.com/office/powerpoint/2010/main" val="1322508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2613DA-2877-25C3-6390-3072529173F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A9B1BE5-DE0F-A7A9-367E-D3F277AA51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383BD95-C75E-D748-06C6-56895559015B}"/>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AA5D0C4B-DF1B-50E1-EBB3-2711FBFC4F6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4F72B94-A586-4711-92BF-7D5D3AC1BD8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1865890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398C40-A0C2-5DCB-0787-037AD64E1A5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FF3204E-DDB6-C3EC-3E26-96027E2E700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EEFA5B0-9007-33A0-9201-231F5457BC06}"/>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44BE8E61-16F7-5C18-97FD-4A58F06D86B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B99A54A-B867-06F9-38F8-7C68352FC1B6}"/>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57739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C6E0DB0-CE31-E3BA-6AAE-0D63466D150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EEA3EAE-362F-C4D8-5E7A-76EDA1ED990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1658360-01C6-E873-498F-579744607201}"/>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F159F578-938A-8331-0B2D-C9F6126A0D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145292-EFD3-7149-EF13-09E531D0874A}"/>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227850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AAC67-32FB-D83C-17A4-95702188DF7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4981DFD-CEB2-C800-5B13-5E8F0DD2C58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E880DD-480B-9888-DE8F-183DFC5D135D}"/>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BA263BFD-BDFB-48FB-C62F-24F8A4F127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811A842-8A4D-72DF-23D3-5CA0C9786EE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7712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AD156F-F449-A67F-27A3-AAF4569978C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D081527-C8DA-CD5C-1BC5-EA86B44802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8A4CBBA-933C-54F1-8D5B-ACC38A9CAD9D}"/>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7C79CAAA-BB65-474D-DA13-601A3C7D33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E7521D8-1A77-8FFE-30B9-4DB97AC95732}"/>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62245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B84B41-77E9-292B-30E6-C6CEFA4E83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B60DF59-CE12-B796-A5F4-0C12141057E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3336741-73B7-01D7-A22E-AF6F4CBE280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5659E68-DC4C-20B9-B167-EE31B1B1B125}"/>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20332E88-950F-E123-58BC-5886322918E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6FA847-05B6-5890-CEE5-BB671F36F57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304404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A468FC-A187-04AE-E676-B5977167F64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7FA6FA3-D107-035A-07FF-4F65DEB726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AD7CB08-6EE0-3AAE-582C-F1070EE7BAA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13F61AF-610A-77B9-395D-601B4BC40F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DBD4BDD-6140-9600-42A0-4A481260274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A70A396-9954-688A-A3AA-4FC822B95FA3}"/>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8" name="Espace réservé du pied de page 7">
            <a:extLst>
              <a:ext uri="{FF2B5EF4-FFF2-40B4-BE49-F238E27FC236}">
                <a16:creationId xmlns:a16="http://schemas.microsoft.com/office/drawing/2014/main" id="{550FA795-1280-F23E-4415-FE0E863B79B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AB421DB-81A3-AEC0-ED9E-939C6C45BE2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337564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950E59-D428-CC4A-9A7A-8E2E1A51AB4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9369730-83FE-CDF0-FFED-994BBD6688D7}"/>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4" name="Espace réservé du pied de page 3">
            <a:extLst>
              <a:ext uri="{FF2B5EF4-FFF2-40B4-BE49-F238E27FC236}">
                <a16:creationId xmlns:a16="http://schemas.microsoft.com/office/drawing/2014/main" id="{C3743BE7-376A-4A17-D34C-FF1AC1A937D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C9B41F6-6A2B-01F0-E8F4-5F7B793608F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30451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7823C85-7452-B674-5E13-DFB1BA17CD00}"/>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3" name="Espace réservé du pied de page 2">
            <a:extLst>
              <a:ext uri="{FF2B5EF4-FFF2-40B4-BE49-F238E27FC236}">
                <a16:creationId xmlns:a16="http://schemas.microsoft.com/office/drawing/2014/main" id="{B91C75EB-AE70-FF34-7953-DB3534DA61A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7D7FD03-F86D-C434-14C3-B9A3A6A33FFE}"/>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7538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87C378-4FA1-8BA6-F0CF-F83B4A7CFFB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248DCA8-2F7A-D483-4F7B-EF629033A2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AA208A0-D934-B95A-A20C-3ED6F8345F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A2DB46-5AE7-35CE-B3B2-729877D11445}"/>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1187453B-3C5A-C28F-06B4-782C419F21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0349316-176A-4A81-3097-D34959D51BF9}"/>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876785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CFCE10-865A-EFCC-CC42-6469806F9A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9DCE1DF-1C6D-99BD-0A99-A7256FE6F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7168D05-5B3A-3C34-3CD2-CBC84C41D3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EBB4919-3D14-B515-AB4C-9BDAD3796779}"/>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890F02DC-4F86-A2C5-7BC8-9400F75D875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7724E2D-A885-9329-0A6C-7DAAD5ADF690}"/>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029038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5C897E2-9CD6-B393-E95E-0CC3B77A3D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DD25A39-2F97-468A-29A1-1E8B62719F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E83E63E-44C3-2259-AEC7-D43C3054BF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145B1568-F367-28BB-32AF-13C172E790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3930659-BE54-9C8B-7B3E-74D1C8E6AB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1810F9-7AAD-432A-84F4-0B4D200970FB}" type="slidenum">
              <a:rPr lang="fr-FR" smtClean="0"/>
              <a:t>‹N°›</a:t>
            </a:fld>
            <a:endParaRPr lang="fr-FR"/>
          </a:p>
        </p:txBody>
      </p:sp>
    </p:spTree>
    <p:extLst>
      <p:ext uri="{BB962C8B-B14F-4D97-AF65-F5344CB8AC3E}">
        <p14:creationId xmlns:p14="http://schemas.microsoft.com/office/powerpoint/2010/main" val="2842065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B936D-07FD-500D-AF74-ADB7C09FA7CD}"/>
            </a:ext>
          </a:extLst>
        </p:cNvPr>
        <p:cNvGrpSpPr/>
        <p:nvPr/>
      </p:nvGrpSpPr>
      <p:grpSpPr>
        <a:xfrm>
          <a:off x="0" y="0"/>
          <a:ext cx="0" cy="0"/>
          <a:chOff x="0" y="0"/>
          <a:chExt cx="0" cy="0"/>
        </a:xfrm>
      </p:grpSpPr>
      <p:pic>
        <p:nvPicPr>
          <p:cNvPr id="164" name="Image 163" descr="Une image contenant Graphique, clipart, Police, dessin humoristique&#10;&#10;Le contenu généré par l’IA peut être incorrect.">
            <a:extLst>
              <a:ext uri="{FF2B5EF4-FFF2-40B4-BE49-F238E27FC236}">
                <a16:creationId xmlns:a16="http://schemas.microsoft.com/office/drawing/2014/main" id="{4A5277A8-91C1-8FE0-80A5-855F6A6B7B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9787" y="6328183"/>
            <a:ext cx="1130918" cy="510988"/>
          </a:xfrm>
          <a:prstGeom prst="rect">
            <a:avLst/>
          </a:prstGeom>
          <a:noFill/>
        </p:spPr>
      </p:pic>
      <p:sp>
        <p:nvSpPr>
          <p:cNvPr id="168" name="Rectangle 167">
            <a:extLst>
              <a:ext uri="{FF2B5EF4-FFF2-40B4-BE49-F238E27FC236}">
                <a16:creationId xmlns:a16="http://schemas.microsoft.com/office/drawing/2014/main" id="{B4583B5D-D694-CFEE-2186-B369AE21CFB1}"/>
              </a:ext>
            </a:extLst>
          </p:cNvPr>
          <p:cNvSpPr/>
          <p:nvPr/>
        </p:nvSpPr>
        <p:spPr>
          <a:xfrm>
            <a:off x="2343290" y="-21708"/>
            <a:ext cx="9848710" cy="6886210"/>
          </a:xfrm>
          <a:prstGeom prst="rect">
            <a:avLst/>
          </a:prstGeom>
          <a:solidFill>
            <a:schemeClr val="bg1">
              <a:lumMod val="95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9" name="Rectangle 168">
            <a:extLst>
              <a:ext uri="{FF2B5EF4-FFF2-40B4-BE49-F238E27FC236}">
                <a16:creationId xmlns:a16="http://schemas.microsoft.com/office/drawing/2014/main" id="{AD535C2C-72E3-6FDF-4C27-48C23DEC53DC}"/>
              </a:ext>
            </a:extLst>
          </p:cNvPr>
          <p:cNvSpPr/>
          <p:nvPr/>
        </p:nvSpPr>
        <p:spPr>
          <a:xfrm>
            <a:off x="3268010" y="198201"/>
            <a:ext cx="8418021" cy="12695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b="1" dirty="0">
                <a:solidFill>
                  <a:schemeClr val="tx1"/>
                </a:solidFill>
              </a:rPr>
              <a:t>Automatiser la génération des contrats et avenants collaborateurs</a:t>
            </a:r>
          </a:p>
          <a:p>
            <a:endParaRPr lang="fr-FR" sz="1100" dirty="0">
              <a:solidFill>
                <a:schemeClr val="tx1"/>
              </a:solidFill>
            </a:endParaRPr>
          </a:p>
          <a:p>
            <a:r>
              <a:rPr lang="fr-FR" sz="1100" dirty="0">
                <a:solidFill>
                  <a:schemeClr val="tx1"/>
                </a:solidFill>
              </a:rPr>
              <a:t>Produire rapidement des contrats de travail et avenants conformes, personnalisés et juridiquement sécurisés selon le profil du collaborateur et les règles internes. Réduire les erreurs, accélérer les signatures et garantir la traçabilité grâce à un agent HUBI qui génère, contrôle, diffuse et archive les documents contractuels.</a:t>
            </a:r>
          </a:p>
        </p:txBody>
      </p:sp>
      <p:sp>
        <p:nvSpPr>
          <p:cNvPr id="170" name="Rectangle 169">
            <a:extLst>
              <a:ext uri="{FF2B5EF4-FFF2-40B4-BE49-F238E27FC236}">
                <a16:creationId xmlns:a16="http://schemas.microsoft.com/office/drawing/2014/main" id="{CF626FD6-93BA-A132-8736-F59E8758027B}"/>
              </a:ext>
            </a:extLst>
          </p:cNvPr>
          <p:cNvSpPr/>
          <p:nvPr/>
        </p:nvSpPr>
        <p:spPr>
          <a:xfrm>
            <a:off x="3352644" y="1657455"/>
            <a:ext cx="2172206" cy="2422873"/>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Déclenchement de génération </a:t>
            </a:r>
            <a:r>
              <a:rPr lang="fr-FR" sz="1050" b="1">
                <a:solidFill>
                  <a:schemeClr val="tx1"/>
                </a:solidFill>
              </a:rPr>
              <a:t>(embauche ou changement</a:t>
            </a:r>
          </a:p>
          <a:p>
            <a:pPr algn="ctr"/>
            <a:r>
              <a:rPr lang="fr-FR" sz="1050" b="1">
                <a:solidFill>
                  <a:srgbClr val="FFFFFF"/>
                </a:solidFill>
              </a:rPr>
              <a:t>)</a:t>
            </a:r>
            <a:endParaRPr lang="fr-FR" sz="1050" b="1">
              <a:solidFill>
                <a:schemeClr val="tx1"/>
              </a:solidFill>
            </a:endParaRPr>
          </a:p>
          <a:p>
            <a:r>
              <a:rPr lang="fr-FR" sz="900" dirty="0">
                <a:solidFill>
                  <a:schemeClr val="tx1"/>
                </a:solidFill>
              </a:rPr>
              <a:t>Un recrutement validé, une mobilité interne ou une modification de conditions (poste, salaire, temps de travail) déclenche la création d’un contrat ou avenant. HUBI charge le contexte collaborateur et poste.</a:t>
            </a:r>
          </a:p>
          <a:p>
            <a:endParaRPr lang="fr-FR" sz="900" dirty="0">
              <a:solidFill>
                <a:schemeClr val="tx1"/>
              </a:solidFill>
            </a:endParaRPr>
          </a:p>
          <a:p>
            <a:r>
              <a:rPr lang="fr-FR" sz="900" b="1" dirty="0">
                <a:solidFill>
                  <a:schemeClr val="tx1"/>
                </a:solidFill>
              </a:rPr>
              <a:t>Agent HUBI </a:t>
            </a:r>
            <a:r>
              <a:rPr lang="fr-FR" sz="900" b="1" dirty="0" err="1">
                <a:solidFill>
                  <a:schemeClr val="tx1"/>
                </a:solidFill>
              </a:rPr>
              <a:t>Contract</a:t>
            </a:r>
            <a:r>
              <a:rPr lang="fr-FR" sz="900" b="1" dirty="0">
                <a:solidFill>
                  <a:schemeClr val="tx1"/>
                </a:solidFill>
              </a:rPr>
              <a:t> Trigger</a:t>
            </a:r>
          </a:p>
          <a:p>
            <a:endParaRPr lang="fr-FR" sz="900" dirty="0">
              <a:solidFill>
                <a:srgbClr val="000000"/>
              </a:solidFill>
            </a:endParaRPr>
          </a:p>
        </p:txBody>
      </p:sp>
      <p:sp>
        <p:nvSpPr>
          <p:cNvPr id="171" name="Rectangle 170">
            <a:extLst>
              <a:ext uri="{FF2B5EF4-FFF2-40B4-BE49-F238E27FC236}">
                <a16:creationId xmlns:a16="http://schemas.microsoft.com/office/drawing/2014/main" id="{DD793728-CBA9-A2D7-F0D9-0566BC2A11B1}"/>
              </a:ext>
            </a:extLst>
          </p:cNvPr>
          <p:cNvSpPr/>
          <p:nvPr/>
        </p:nvSpPr>
        <p:spPr>
          <a:xfrm>
            <a:off x="3464761" y="1724473"/>
            <a:ext cx="262889" cy="278487"/>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1</a:t>
            </a:r>
          </a:p>
        </p:txBody>
      </p:sp>
      <p:sp>
        <p:nvSpPr>
          <p:cNvPr id="172" name="Rectangle 171">
            <a:extLst>
              <a:ext uri="{FF2B5EF4-FFF2-40B4-BE49-F238E27FC236}">
                <a16:creationId xmlns:a16="http://schemas.microsoft.com/office/drawing/2014/main" id="{9C10ECA4-4545-7D7D-BFB6-43BC8AF85635}"/>
              </a:ext>
            </a:extLst>
          </p:cNvPr>
          <p:cNvSpPr/>
          <p:nvPr/>
        </p:nvSpPr>
        <p:spPr>
          <a:xfrm>
            <a:off x="5605410" y="1635743"/>
            <a:ext cx="2165307"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Collecte &amp; vérification des données contractuelles</a:t>
            </a:r>
          </a:p>
          <a:p>
            <a:endParaRPr lang="fr-FR" sz="900" dirty="0">
              <a:solidFill>
                <a:schemeClr val="tx1"/>
              </a:solidFill>
            </a:endParaRPr>
          </a:p>
          <a:p>
            <a:endParaRPr lang="fr-FR" sz="900" dirty="0">
              <a:solidFill>
                <a:schemeClr val="tx1"/>
              </a:solidFill>
            </a:endParaRPr>
          </a:p>
          <a:p>
            <a:r>
              <a:rPr lang="fr-FR" sz="900" dirty="0">
                <a:solidFill>
                  <a:schemeClr val="tx1"/>
                </a:solidFill>
              </a:rPr>
              <a:t>HUBI récupère les données nécessaires (identité, statut, poste, classification, rémunération, dates, lieu, convention collective). Il détecte incohérences ou champs manquants.</a:t>
            </a:r>
          </a:p>
          <a:p>
            <a:endParaRPr lang="fr-FR" sz="900" dirty="0">
              <a:solidFill>
                <a:schemeClr val="tx1"/>
              </a:solidFill>
            </a:endParaRPr>
          </a:p>
          <a:p>
            <a:endParaRPr lang="fr-FR" sz="900" dirty="0">
              <a:solidFill>
                <a:srgbClr val="5EFBED"/>
              </a:solidFill>
            </a:endParaRPr>
          </a:p>
          <a:p>
            <a:r>
              <a:rPr lang="fr-FR" sz="900" b="1" dirty="0">
                <a:solidFill>
                  <a:schemeClr val="tx1"/>
                </a:solidFill>
              </a:rPr>
              <a:t>Agent HUBI </a:t>
            </a:r>
            <a:r>
              <a:rPr lang="fr-FR" sz="900" b="1" dirty="0" err="1">
                <a:solidFill>
                  <a:schemeClr val="tx1"/>
                </a:solidFill>
              </a:rPr>
              <a:t>Contract</a:t>
            </a:r>
            <a:r>
              <a:rPr lang="fr-FR" sz="900" b="1" dirty="0">
                <a:solidFill>
                  <a:schemeClr val="tx1"/>
                </a:solidFill>
              </a:rPr>
              <a:t> Data</a:t>
            </a:r>
            <a:br>
              <a:rPr lang="fr-FR" sz="900" dirty="0">
                <a:solidFill>
                  <a:schemeClr val="tx1"/>
                </a:solidFill>
              </a:rPr>
            </a:br>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dirty="0">
              <a:solidFill>
                <a:sysClr val="windowText" lastClr="000000"/>
              </a:solidFill>
            </a:endParaRPr>
          </a:p>
        </p:txBody>
      </p:sp>
      <p:sp>
        <p:nvSpPr>
          <p:cNvPr id="173" name="Rectangle 172">
            <a:extLst>
              <a:ext uri="{FF2B5EF4-FFF2-40B4-BE49-F238E27FC236}">
                <a16:creationId xmlns:a16="http://schemas.microsoft.com/office/drawing/2014/main" id="{E2034A4F-1DFA-BF1C-037F-744F0817A50F}"/>
              </a:ext>
            </a:extLst>
          </p:cNvPr>
          <p:cNvSpPr/>
          <p:nvPr/>
        </p:nvSpPr>
        <p:spPr>
          <a:xfrm>
            <a:off x="5703319" y="1724473"/>
            <a:ext cx="257470" cy="260199"/>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174" name="Rectangle 173">
            <a:extLst>
              <a:ext uri="{FF2B5EF4-FFF2-40B4-BE49-F238E27FC236}">
                <a16:creationId xmlns:a16="http://schemas.microsoft.com/office/drawing/2014/main" id="{A3305D50-923C-8E19-1341-9C05B1A07A59}"/>
              </a:ext>
            </a:extLst>
          </p:cNvPr>
          <p:cNvSpPr/>
          <p:nvPr/>
        </p:nvSpPr>
        <p:spPr>
          <a:xfrm>
            <a:off x="7851277" y="1625484"/>
            <a:ext cx="2089801" cy="241181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Sélection du modèle &amp; clauses applicables</a:t>
            </a:r>
          </a:p>
          <a:p>
            <a:endParaRPr lang="fr-FR" sz="900" dirty="0">
              <a:solidFill>
                <a:schemeClr val="tx1"/>
              </a:solidFill>
            </a:endParaRPr>
          </a:p>
          <a:p>
            <a:r>
              <a:rPr lang="fr-FR" sz="900" dirty="0">
                <a:solidFill>
                  <a:schemeClr val="tx1"/>
                </a:solidFill>
              </a:rPr>
              <a:t>Selon le type (CDI, CDD, alternance, mobilité, télétravail, promotion…), HUBI sélectionne le modèle adéquat et les clauses obligatoires/optionnelles (période d’essai, non-concurrence, forfait </a:t>
            </a:r>
            <a:r>
              <a:rPr lang="fr-FR" sz="900">
                <a:solidFill>
                  <a:schemeClr val="tx1"/>
                </a:solidFill>
              </a:rPr>
              <a:t>jours, mobilité…).</a:t>
            </a:r>
          </a:p>
          <a:p>
            <a:endParaRPr lang="fr-FR" sz="900" dirty="0">
              <a:solidFill>
                <a:schemeClr val="tx1"/>
              </a:solidFill>
            </a:endParaRPr>
          </a:p>
          <a:p>
            <a:r>
              <a:rPr lang="fr-FR" sz="900" b="1" dirty="0">
                <a:solidFill>
                  <a:schemeClr val="tx1"/>
                </a:solidFill>
              </a:rPr>
              <a:t>Agent HUBI </a:t>
            </a:r>
            <a:r>
              <a:rPr lang="fr-FR" sz="900" b="1" dirty="0" err="1">
                <a:solidFill>
                  <a:schemeClr val="tx1"/>
                </a:solidFill>
              </a:rPr>
              <a:t>Contract</a:t>
            </a:r>
            <a:r>
              <a:rPr lang="fr-FR" sz="900" b="1" dirty="0">
                <a:solidFill>
                  <a:schemeClr val="tx1"/>
                </a:solidFill>
              </a:rPr>
              <a:t> Rules</a:t>
            </a:r>
          </a:p>
          <a:p>
            <a:endParaRPr lang="fr-FR" sz="900" dirty="0">
              <a:solidFill>
                <a:schemeClr val="tx1"/>
              </a:solidFill>
            </a:endParaRPr>
          </a:p>
        </p:txBody>
      </p:sp>
      <p:sp>
        <p:nvSpPr>
          <p:cNvPr id="175" name="Rectangle 174">
            <a:extLst>
              <a:ext uri="{FF2B5EF4-FFF2-40B4-BE49-F238E27FC236}">
                <a16:creationId xmlns:a16="http://schemas.microsoft.com/office/drawing/2014/main" id="{508D48D6-B89A-2339-7B9A-BFADD60CE342}"/>
              </a:ext>
            </a:extLst>
          </p:cNvPr>
          <p:cNvSpPr/>
          <p:nvPr/>
        </p:nvSpPr>
        <p:spPr>
          <a:xfrm>
            <a:off x="7933317" y="1714609"/>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3</a:t>
            </a:r>
          </a:p>
        </p:txBody>
      </p:sp>
      <p:sp>
        <p:nvSpPr>
          <p:cNvPr id="177" name="Rectangle 176">
            <a:extLst>
              <a:ext uri="{FF2B5EF4-FFF2-40B4-BE49-F238E27FC236}">
                <a16:creationId xmlns:a16="http://schemas.microsoft.com/office/drawing/2014/main" id="{E958943F-3FE1-AE53-EA10-424EB2D14746}"/>
              </a:ext>
            </a:extLst>
          </p:cNvPr>
          <p:cNvSpPr/>
          <p:nvPr/>
        </p:nvSpPr>
        <p:spPr>
          <a:xfrm>
            <a:off x="10034700" y="4199537"/>
            <a:ext cx="2067999"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dirty="0">
                <a:solidFill>
                  <a:schemeClr val="tx1"/>
                </a:solidFill>
              </a:rPr>
              <a:t>Contrôle de conformité juridique &amp; RH des feedbacks</a:t>
            </a:r>
          </a:p>
          <a:p>
            <a:endParaRPr lang="fr-FR" sz="900" dirty="0">
              <a:solidFill>
                <a:schemeClr val="tx1"/>
              </a:solidFill>
            </a:endParaRPr>
          </a:p>
          <a:p>
            <a:endParaRPr lang="fr-FR" sz="900" dirty="0">
              <a:solidFill>
                <a:schemeClr val="tx1"/>
              </a:solidFill>
            </a:endParaRPr>
          </a:p>
          <a:p>
            <a:r>
              <a:rPr lang="fr-FR" sz="900" dirty="0">
                <a:solidFill>
                  <a:schemeClr val="tx1"/>
                </a:solidFill>
              </a:rPr>
              <a:t>HUBI vérifie conformité légale et interne : cohérence dates/durée, statut/classification, rémunération minimale, mentions obligatoires, liens contrat-avenant. Il alerte en cas d’écart.</a:t>
            </a:r>
          </a:p>
          <a:p>
            <a:endParaRPr lang="fr-FR" sz="900" dirty="0">
              <a:solidFill>
                <a:schemeClr val="tx1"/>
              </a:solidFill>
            </a:endParaRPr>
          </a:p>
          <a:p>
            <a:endParaRPr lang="fr-FR" sz="900" dirty="0">
              <a:solidFill>
                <a:srgbClr val="000000"/>
              </a:solidFill>
            </a:endParaRPr>
          </a:p>
          <a:p>
            <a:r>
              <a:rPr lang="fr-FR" sz="900" b="1" dirty="0">
                <a:solidFill>
                  <a:schemeClr val="tx1"/>
                </a:solidFill>
              </a:rPr>
              <a:t>Agent HUBI </a:t>
            </a:r>
            <a:r>
              <a:rPr lang="fr-FR" sz="900" dirty="0">
                <a:solidFill>
                  <a:schemeClr val="tx1"/>
                </a:solidFill>
              </a:rPr>
              <a:t> </a:t>
            </a:r>
            <a:r>
              <a:rPr lang="fr-FR" sz="900" b="1" dirty="0" err="1">
                <a:solidFill>
                  <a:schemeClr val="tx1"/>
                </a:solidFill>
              </a:rPr>
              <a:t>Contract</a:t>
            </a:r>
            <a:r>
              <a:rPr lang="fr-FR" sz="900" b="1" dirty="0">
                <a:solidFill>
                  <a:schemeClr val="tx1"/>
                </a:solidFill>
              </a:rPr>
              <a:t> Compliance</a:t>
            </a:r>
            <a:br>
              <a:rPr lang="fr-FR" sz="900" dirty="0">
                <a:solidFill>
                  <a:schemeClr val="tx1"/>
                </a:solidFill>
              </a:rPr>
            </a:br>
            <a:br>
              <a:rPr lang="fr-FR" sz="900" dirty="0">
                <a:solidFill>
                  <a:schemeClr val="tx1"/>
                </a:solidFill>
              </a:rPr>
            </a:br>
            <a:endParaRPr lang="fr-FR" sz="900" dirty="0">
              <a:solidFill>
                <a:schemeClr val="tx1"/>
              </a:solidFill>
            </a:endParaRPr>
          </a:p>
        </p:txBody>
      </p:sp>
      <p:sp>
        <p:nvSpPr>
          <p:cNvPr id="178" name="Rectangle 177">
            <a:extLst>
              <a:ext uri="{FF2B5EF4-FFF2-40B4-BE49-F238E27FC236}">
                <a16:creationId xmlns:a16="http://schemas.microsoft.com/office/drawing/2014/main" id="{6D8FD7DD-61B1-CDBE-D0A6-8A9968D5B1B9}"/>
              </a:ext>
            </a:extLst>
          </p:cNvPr>
          <p:cNvSpPr/>
          <p:nvPr/>
        </p:nvSpPr>
        <p:spPr>
          <a:xfrm>
            <a:off x="10065256" y="4256707"/>
            <a:ext cx="238595"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5</a:t>
            </a:r>
          </a:p>
        </p:txBody>
      </p:sp>
      <p:sp>
        <p:nvSpPr>
          <p:cNvPr id="179" name="Rectangle 178">
            <a:extLst>
              <a:ext uri="{FF2B5EF4-FFF2-40B4-BE49-F238E27FC236}">
                <a16:creationId xmlns:a16="http://schemas.microsoft.com/office/drawing/2014/main" id="{0F3D4688-F605-F41A-6D66-ECC7E0F0C356}"/>
              </a:ext>
            </a:extLst>
          </p:cNvPr>
          <p:cNvSpPr/>
          <p:nvPr/>
        </p:nvSpPr>
        <p:spPr>
          <a:xfrm>
            <a:off x="7856705" y="4197829"/>
            <a:ext cx="2084373"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Validation RH &amp; diffusion pour signature</a:t>
            </a:r>
          </a:p>
          <a:p>
            <a:pPr algn="ctr"/>
            <a:endParaRPr lang="fr-FR" sz="1050" b="1" dirty="0">
              <a:solidFill>
                <a:schemeClr val="tx1"/>
              </a:solidFill>
            </a:endParaRPr>
          </a:p>
          <a:p>
            <a:endParaRPr lang="fr-FR" sz="900" dirty="0">
              <a:solidFill>
                <a:schemeClr val="tx1"/>
              </a:solidFill>
            </a:endParaRPr>
          </a:p>
          <a:p>
            <a:r>
              <a:rPr lang="fr-FR" sz="900" dirty="0">
                <a:solidFill>
                  <a:schemeClr val="tx1"/>
                </a:solidFill>
              </a:rPr>
              <a:t>Le document est soumis à validation RH/manager si requis. HUBI envoie ensuite le contrat/avenant en signature électronique au collaborateur et suit le statut.</a:t>
            </a:r>
          </a:p>
          <a:p>
            <a:endParaRPr lang="fr-FR" sz="900" dirty="0">
              <a:solidFill>
                <a:schemeClr val="tx1"/>
              </a:solidFill>
            </a:endParaRPr>
          </a:p>
          <a:p>
            <a:endParaRPr lang="fr-FR" sz="900" dirty="0">
              <a:solidFill>
                <a:schemeClr val="tx1"/>
              </a:solidFill>
            </a:endParaRPr>
          </a:p>
          <a:p>
            <a:r>
              <a:rPr lang="fr-FR" sz="900" b="1" dirty="0">
                <a:solidFill>
                  <a:schemeClr val="tx1"/>
                </a:solidFill>
              </a:rPr>
              <a:t>Agent HUBI </a:t>
            </a:r>
            <a:r>
              <a:rPr lang="fr-FR" sz="900" b="1" dirty="0" err="1">
                <a:solidFill>
                  <a:schemeClr val="tx1"/>
                </a:solidFill>
              </a:rPr>
              <a:t>Contract</a:t>
            </a:r>
            <a:r>
              <a:rPr lang="fr-FR" sz="900" b="1" dirty="0">
                <a:solidFill>
                  <a:schemeClr val="tx1"/>
                </a:solidFill>
              </a:rPr>
              <a:t> Workflow</a:t>
            </a:r>
            <a:br>
              <a:rPr lang="fr-FR" sz="900" dirty="0">
                <a:solidFill>
                  <a:schemeClr val="tx1"/>
                </a:solidFill>
              </a:rPr>
            </a:br>
            <a:br>
              <a:rPr lang="fr-FR" sz="900" dirty="0">
                <a:solidFill>
                  <a:schemeClr val="tx1"/>
                </a:solidFill>
              </a:rPr>
            </a:br>
            <a:endParaRPr lang="fr-FR" sz="900">
              <a:solidFill>
                <a:schemeClr val="tx1"/>
              </a:solidFill>
            </a:endParaRPr>
          </a:p>
        </p:txBody>
      </p:sp>
      <p:sp>
        <p:nvSpPr>
          <p:cNvPr id="180" name="Rectangle 179">
            <a:extLst>
              <a:ext uri="{FF2B5EF4-FFF2-40B4-BE49-F238E27FC236}">
                <a16:creationId xmlns:a16="http://schemas.microsoft.com/office/drawing/2014/main" id="{8DFAF616-079D-D43B-D915-1722E4A7B42D}"/>
              </a:ext>
            </a:extLst>
          </p:cNvPr>
          <p:cNvSpPr/>
          <p:nvPr/>
        </p:nvSpPr>
        <p:spPr>
          <a:xfrm>
            <a:off x="7951605" y="4256707"/>
            <a:ext cx="284247"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6</a:t>
            </a:r>
          </a:p>
        </p:txBody>
      </p:sp>
      <p:sp>
        <p:nvSpPr>
          <p:cNvPr id="192" name="Rectangle 191">
            <a:extLst>
              <a:ext uri="{FF2B5EF4-FFF2-40B4-BE49-F238E27FC236}">
                <a16:creationId xmlns:a16="http://schemas.microsoft.com/office/drawing/2014/main" id="{BC292BEB-F3DA-FCE1-8F07-1680E53DDDAB}"/>
              </a:ext>
            </a:extLst>
          </p:cNvPr>
          <p:cNvSpPr/>
          <p:nvPr/>
        </p:nvSpPr>
        <p:spPr>
          <a:xfrm>
            <a:off x="3371282" y="4165890"/>
            <a:ext cx="2153568" cy="2493909"/>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r>
              <a:rPr lang="fr-FR" sz="1050" b="1">
                <a:solidFill>
                  <a:schemeClr val="tx1"/>
                </a:solidFill>
              </a:rPr>
              <a:t>Archivage &amp; mise à jour du </a:t>
            </a:r>
            <a:r>
              <a:rPr lang="fr-FR" sz="1050" b="1" dirty="0">
                <a:solidFill>
                  <a:schemeClr val="tx1"/>
                </a:solidFill>
              </a:rPr>
              <a:t>dossier </a:t>
            </a:r>
            <a:r>
              <a:rPr lang="fr-FR" sz="1050">
                <a:solidFill>
                  <a:schemeClr val="tx1"/>
                </a:solidFill>
              </a:rPr>
              <a:t>collaborateur</a:t>
            </a:r>
          </a:p>
          <a:p>
            <a:pPr algn="ctr"/>
            <a:endParaRPr lang="fr-FR" sz="900" dirty="0">
              <a:solidFill>
                <a:schemeClr val="tx1"/>
              </a:solidFill>
            </a:endParaRPr>
          </a:p>
          <a:p>
            <a:pPr algn="ctr"/>
            <a:endParaRPr lang="fr-FR" sz="900" dirty="0">
              <a:solidFill>
                <a:schemeClr val="tx1"/>
              </a:solidFill>
            </a:endParaRPr>
          </a:p>
          <a:p>
            <a:r>
              <a:rPr lang="fr-FR" sz="900" dirty="0">
                <a:solidFill>
                  <a:schemeClr val="tx1"/>
                </a:solidFill>
              </a:rPr>
              <a:t>Une fois signé, HUBI archive le document, met à jour le SIRH (conditions contractuelles) et lie les avenants à l’historique du contrat.</a:t>
            </a:r>
          </a:p>
          <a:p>
            <a:endParaRPr lang="fr-FR" sz="900" dirty="0">
              <a:solidFill>
                <a:schemeClr val="tx1"/>
              </a:solidFill>
            </a:endParaRPr>
          </a:p>
          <a:p>
            <a:endParaRPr lang="fr-FR" sz="900" dirty="0">
              <a:solidFill>
                <a:srgbClr val="000000"/>
              </a:solidFill>
            </a:endParaRPr>
          </a:p>
          <a:p>
            <a:endParaRPr lang="fr-FR" sz="900" dirty="0">
              <a:solidFill>
                <a:srgbClr val="000000"/>
              </a:solidFill>
            </a:endParaRPr>
          </a:p>
          <a:p>
            <a:r>
              <a:rPr lang="fr-FR" sz="900" b="1" dirty="0">
                <a:solidFill>
                  <a:schemeClr val="tx1"/>
                </a:solidFill>
              </a:rPr>
              <a:t>Agent HUBI </a:t>
            </a:r>
            <a:r>
              <a:rPr lang="fr-FR" sz="900" b="1" dirty="0" err="1">
                <a:solidFill>
                  <a:schemeClr val="tx1"/>
                </a:solidFill>
              </a:rPr>
              <a:t>Contract</a:t>
            </a:r>
            <a:r>
              <a:rPr lang="fr-FR" sz="900" b="1" dirty="0">
                <a:solidFill>
                  <a:schemeClr val="tx1"/>
                </a:solidFill>
              </a:rPr>
              <a:t> Records</a:t>
            </a:r>
            <a:br>
              <a:rPr lang="fr-FR" sz="900" dirty="0">
                <a:solidFill>
                  <a:schemeClr val="tx1"/>
                </a:solidFill>
              </a:rPr>
            </a:br>
            <a:endParaRPr lang="fr-FR" sz="900" b="1" dirty="0">
              <a:solidFill>
                <a:srgbClr val="5EFBED"/>
              </a:solidFill>
            </a:endParaRPr>
          </a:p>
          <a:p>
            <a:endParaRPr lang="fr-FR" sz="900" dirty="0">
              <a:solidFill>
                <a:schemeClr val="tx1"/>
              </a:solidFill>
            </a:endParaRPr>
          </a:p>
        </p:txBody>
      </p:sp>
      <p:sp>
        <p:nvSpPr>
          <p:cNvPr id="193" name="Rectangle 192">
            <a:extLst>
              <a:ext uri="{FF2B5EF4-FFF2-40B4-BE49-F238E27FC236}">
                <a16:creationId xmlns:a16="http://schemas.microsoft.com/office/drawing/2014/main" id="{6C4DFA4D-219F-6444-9A7A-84551E41558C}"/>
              </a:ext>
            </a:extLst>
          </p:cNvPr>
          <p:cNvSpPr/>
          <p:nvPr/>
        </p:nvSpPr>
        <p:spPr>
          <a:xfrm>
            <a:off x="3464761" y="4256707"/>
            <a:ext cx="262889"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8</a:t>
            </a:r>
          </a:p>
        </p:txBody>
      </p:sp>
      <p:sp>
        <p:nvSpPr>
          <p:cNvPr id="194" name="Rectangle 193">
            <a:extLst>
              <a:ext uri="{FF2B5EF4-FFF2-40B4-BE49-F238E27FC236}">
                <a16:creationId xmlns:a16="http://schemas.microsoft.com/office/drawing/2014/main" id="{DBC894D8-58C7-B737-AF0B-F55597461E5B}"/>
              </a:ext>
            </a:extLst>
          </p:cNvPr>
          <p:cNvSpPr/>
          <p:nvPr/>
        </p:nvSpPr>
        <p:spPr>
          <a:xfrm>
            <a:off x="-46193" y="-1657"/>
            <a:ext cx="2913993" cy="6882116"/>
          </a:xfrm>
          <a:prstGeom prst="rect">
            <a:avLst/>
          </a:prstGeom>
          <a:solidFill>
            <a:srgbClr val="05122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5" name="ZoneTexte 194">
            <a:extLst>
              <a:ext uri="{FF2B5EF4-FFF2-40B4-BE49-F238E27FC236}">
                <a16:creationId xmlns:a16="http://schemas.microsoft.com/office/drawing/2014/main" id="{463E94D4-1D50-6230-3000-302F236E0E5F}"/>
              </a:ext>
            </a:extLst>
          </p:cNvPr>
          <p:cNvSpPr txBox="1"/>
          <p:nvPr/>
        </p:nvSpPr>
        <p:spPr>
          <a:xfrm>
            <a:off x="-6737" y="924350"/>
            <a:ext cx="2857064" cy="2072362"/>
          </a:xfrm>
          <a:prstGeom prst="rect">
            <a:avLst/>
          </a:prstGeom>
          <a:solidFill>
            <a:schemeClr val="tx1"/>
          </a:solidFill>
          <a:ln>
            <a:solidFill>
              <a:schemeClr val="bg2">
                <a:lumMod val="25000"/>
              </a:schemeClr>
            </a:solidFill>
          </a:ln>
        </p:spPr>
        <p:txBody>
          <a:bodyPr wrap="square">
            <a:spAutoFit/>
          </a:bodyPr>
          <a:lstStyle/>
          <a:p>
            <a:pPr>
              <a:spcAft>
                <a:spcPts val="800"/>
              </a:spcAft>
              <a:buSzPts val="1000"/>
              <a:tabLst>
                <a:tab pos="457200" algn="l"/>
              </a:tabLst>
            </a:pPr>
            <a:r>
              <a:rPr lang="fr-FR" sz="1200" b="1" dirty="0">
                <a:solidFill>
                  <a:srgbClr val="5EFBED"/>
                </a:solidFill>
              </a:rPr>
              <a:t>Bénéfices</a:t>
            </a:r>
            <a:endParaRPr lang="fr-FR" sz="1000" b="1" kern="100" dirty="0">
              <a:solidFill>
                <a:schemeClr val="bg1"/>
              </a:solidFill>
              <a:latin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r>
              <a:rPr lang="fr-FR" sz="1000" dirty="0">
                <a:solidFill>
                  <a:schemeClr val="bg1"/>
                </a:solidFill>
              </a:rPr>
              <a:t>Accélérer la production et signature des contrats/avenants</a:t>
            </a:r>
          </a:p>
          <a:p>
            <a:pPr marL="171450" indent="-171450">
              <a:buFont typeface="Arial" panose="020B0604020202020204" pitchFamily="34" charset="0"/>
              <a:buChar char="•"/>
            </a:pPr>
            <a:endParaRPr lang="fr-FR" sz="1000" dirty="0">
              <a:solidFill>
                <a:schemeClr val="bg1"/>
              </a:solidFill>
            </a:endParaRPr>
          </a:p>
          <a:p>
            <a:pPr marL="171450" indent="-171450">
              <a:buFont typeface="Arial" panose="020B0604020202020204" pitchFamily="34" charset="0"/>
              <a:buChar char="•"/>
            </a:pPr>
            <a:r>
              <a:rPr lang="fr-FR" sz="1000" dirty="0">
                <a:solidFill>
                  <a:schemeClr val="bg1"/>
                </a:solidFill>
              </a:rPr>
              <a:t>Garantir la conformité juridique et RH des documents</a:t>
            </a:r>
          </a:p>
          <a:p>
            <a:pPr marL="171450" indent="-171450">
              <a:buFont typeface="Arial" panose="020B0604020202020204" pitchFamily="34" charset="0"/>
              <a:buChar char="•"/>
            </a:pPr>
            <a:endParaRPr lang="fr-FR" sz="1000" dirty="0">
              <a:solidFill>
                <a:schemeClr val="bg1"/>
              </a:solidFill>
            </a:endParaRPr>
          </a:p>
          <a:p>
            <a:pPr marL="171450" indent="-171450">
              <a:buFont typeface="Arial" panose="020B0604020202020204" pitchFamily="34" charset="0"/>
              <a:buChar char="•"/>
            </a:pPr>
            <a:r>
              <a:rPr lang="fr-FR" sz="1000" dirty="0">
                <a:solidFill>
                  <a:schemeClr val="bg1"/>
                </a:solidFill>
              </a:rPr>
              <a:t>Réduire les erreurs de saisie et incohérences contractuelles</a:t>
            </a:r>
          </a:p>
          <a:p>
            <a:pPr marL="171450" indent="-171450">
              <a:buFont typeface="Arial" panose="020B0604020202020204" pitchFamily="34" charset="0"/>
              <a:buChar char="•"/>
            </a:pPr>
            <a:endParaRPr lang="fr-FR" sz="1000" dirty="0">
              <a:solidFill>
                <a:schemeClr val="bg1"/>
              </a:solidFill>
            </a:endParaRPr>
          </a:p>
          <a:p>
            <a:pPr marL="171450" indent="-171450">
              <a:buFont typeface="Arial" panose="020B0604020202020204" pitchFamily="34" charset="0"/>
              <a:buChar char="•"/>
            </a:pPr>
            <a:r>
              <a:rPr lang="fr-FR" sz="1000" dirty="0">
                <a:solidFill>
                  <a:schemeClr val="bg1"/>
                </a:solidFill>
              </a:rPr>
              <a:t>Assurer la traçabilité complète du cycle contractuel</a:t>
            </a:r>
            <a:endParaRPr lang="fr-FR" sz="105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sp>
        <p:nvSpPr>
          <p:cNvPr id="196" name="ZoneTexte 195">
            <a:extLst>
              <a:ext uri="{FF2B5EF4-FFF2-40B4-BE49-F238E27FC236}">
                <a16:creationId xmlns:a16="http://schemas.microsoft.com/office/drawing/2014/main" id="{7517D72F-51A8-57E3-26AE-DE30F45B1069}"/>
              </a:ext>
            </a:extLst>
          </p:cNvPr>
          <p:cNvSpPr txBox="1"/>
          <p:nvPr/>
        </p:nvSpPr>
        <p:spPr>
          <a:xfrm>
            <a:off x="-29862" y="3261814"/>
            <a:ext cx="2822715" cy="1772280"/>
          </a:xfrm>
          <a:prstGeom prst="rect">
            <a:avLst/>
          </a:prstGeom>
          <a:solidFill>
            <a:schemeClr val="tx1"/>
          </a:solidFill>
          <a:ln>
            <a:solidFill>
              <a:schemeClr val="bg2">
                <a:lumMod val="25000"/>
              </a:schemeClr>
            </a:solidFill>
          </a:ln>
        </p:spPr>
        <p:txBody>
          <a:bodyPr wrap="square">
            <a:spAutoFit/>
          </a:bodyPr>
          <a:lstStyle/>
          <a:p>
            <a:r>
              <a:rPr lang="fr-FR" sz="1200" dirty="0">
                <a:solidFill>
                  <a:srgbClr val="5EFBED"/>
                </a:solidFill>
              </a:rPr>
              <a:t>KPI impactés</a:t>
            </a:r>
          </a:p>
          <a:p>
            <a:pPr marL="171450" lvl="0" indent="-171450">
              <a:spcAft>
                <a:spcPts val="800"/>
              </a:spcAft>
              <a:buSzPts val="1000"/>
              <a:buFont typeface="Arial" panose="020B0604020202020204" pitchFamily="34" charset="0"/>
              <a:buChar char="•"/>
              <a:tabLst>
                <a:tab pos="457200" algn="l"/>
              </a:tabLst>
            </a:pPr>
            <a:endParaRPr lang="fr-FR" sz="1050" kern="100" dirty="0">
              <a:solidFill>
                <a:schemeClr val="bg1"/>
              </a:solidFill>
              <a:latin typeface="Aptos" panose="020B0004020202020204" pitchFamily="34" charset="0"/>
              <a:cs typeface="Times New Roman" panose="02020603050405020304" pitchFamily="18" charset="0"/>
            </a:endParaRPr>
          </a:p>
          <a:p>
            <a:pPr marL="171450" lvl="0" indent="-171450">
              <a:spcAft>
                <a:spcPts val="800"/>
              </a:spcAft>
              <a:buSzPts val="1000"/>
              <a:buFont typeface="Arial" panose="020B0604020202020204" pitchFamily="34" charset="0"/>
              <a:buChar char="•"/>
              <a:tabLst>
                <a:tab pos="457200" algn="l"/>
              </a:tabLst>
            </a:pPr>
            <a:r>
              <a:rPr lang="fr-FR" sz="1000" dirty="0">
                <a:solidFill>
                  <a:schemeClr val="bg1"/>
                </a:solidFill>
              </a:rPr>
              <a:t>Délai de génération contrat/avenant</a:t>
            </a:r>
          </a:p>
          <a:p>
            <a:pPr marL="171450" lvl="0" indent="-171450">
              <a:spcAft>
                <a:spcPts val="800"/>
              </a:spcAft>
              <a:buSzPts val="1000"/>
              <a:buFont typeface="Arial" panose="020B0604020202020204" pitchFamily="34" charset="0"/>
              <a:buChar char="•"/>
              <a:tabLst>
                <a:tab pos="457200" algn="l"/>
              </a:tabLst>
            </a:pPr>
            <a:r>
              <a:rPr lang="fr-FR" sz="1000" dirty="0">
                <a:solidFill>
                  <a:schemeClr val="bg1"/>
                </a:solidFill>
              </a:rPr>
              <a:t>Délai moyen de signature</a:t>
            </a:r>
          </a:p>
          <a:p>
            <a:pPr marL="171450" lvl="0" indent="-171450">
              <a:spcAft>
                <a:spcPts val="800"/>
              </a:spcAft>
              <a:buSzPts val="1000"/>
              <a:buFont typeface="Arial" panose="020B0604020202020204" pitchFamily="34" charset="0"/>
              <a:buChar char="•"/>
              <a:tabLst>
                <a:tab pos="457200" algn="l"/>
              </a:tabLst>
            </a:pPr>
            <a:r>
              <a:rPr lang="fr-FR" sz="1000" dirty="0">
                <a:solidFill>
                  <a:schemeClr val="bg1"/>
                </a:solidFill>
              </a:rPr>
              <a:t>% contrats conformes du premier coup</a:t>
            </a:r>
          </a:p>
          <a:p>
            <a:pPr marL="171450" lvl="0" indent="-171450">
              <a:spcAft>
                <a:spcPts val="800"/>
              </a:spcAft>
              <a:buSzPts val="1000"/>
              <a:buFont typeface="Arial" panose="020B0604020202020204" pitchFamily="34" charset="0"/>
              <a:buChar char="•"/>
              <a:tabLst>
                <a:tab pos="457200" algn="l"/>
              </a:tabLst>
            </a:pPr>
            <a:r>
              <a:rPr lang="fr-FR" sz="1000" dirty="0">
                <a:solidFill>
                  <a:schemeClr val="bg1"/>
                </a:solidFill>
              </a:rPr>
              <a:t> # corrections juridiques post-génération</a:t>
            </a:r>
          </a:p>
          <a:p>
            <a:pPr marL="171450" lvl="0" indent="-171450">
              <a:spcAft>
                <a:spcPts val="800"/>
              </a:spcAft>
              <a:buSzPts val="1000"/>
              <a:buFont typeface="Arial" panose="020B0604020202020204" pitchFamily="34" charset="0"/>
              <a:buChar char="•"/>
              <a:tabLst>
                <a:tab pos="457200" algn="l"/>
              </a:tabLst>
            </a:pPr>
            <a:r>
              <a:rPr lang="fr-FR" sz="1000" dirty="0">
                <a:solidFill>
                  <a:schemeClr val="bg1"/>
                </a:solidFill>
              </a:rPr>
              <a:t>Complétude du dossier contractuel salarié</a:t>
            </a:r>
            <a:endParaRPr lang="fr-FR" sz="1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97" name="Rectangle : coins arrondis 196">
            <a:extLst>
              <a:ext uri="{FF2B5EF4-FFF2-40B4-BE49-F238E27FC236}">
                <a16:creationId xmlns:a16="http://schemas.microsoft.com/office/drawing/2014/main" id="{36866A35-C99C-D330-34CC-6B7075D8F41F}"/>
              </a:ext>
            </a:extLst>
          </p:cNvPr>
          <p:cNvSpPr/>
          <p:nvPr/>
        </p:nvSpPr>
        <p:spPr>
          <a:xfrm>
            <a:off x="49149" y="112927"/>
            <a:ext cx="2036178" cy="566928"/>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RH</a:t>
            </a:r>
          </a:p>
        </p:txBody>
      </p:sp>
      <p:pic>
        <p:nvPicPr>
          <p:cNvPr id="198" name="Image 197" descr="Une image contenant Graphique, clipart, Police, dessin humoristique&#10;&#10;Le contenu généré par l’IA peut être incorrect.">
            <a:extLst>
              <a:ext uri="{FF2B5EF4-FFF2-40B4-BE49-F238E27FC236}">
                <a16:creationId xmlns:a16="http://schemas.microsoft.com/office/drawing/2014/main" id="{09913F65-F0E6-EF4C-41E1-AB76258FF6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123" y="6353514"/>
            <a:ext cx="1130918" cy="510988"/>
          </a:xfrm>
          <a:prstGeom prst="rect">
            <a:avLst/>
          </a:prstGeom>
          <a:noFill/>
        </p:spPr>
      </p:pic>
      <p:sp>
        <p:nvSpPr>
          <p:cNvPr id="6" name="Rectangle 5">
            <a:extLst>
              <a:ext uri="{FF2B5EF4-FFF2-40B4-BE49-F238E27FC236}">
                <a16:creationId xmlns:a16="http://schemas.microsoft.com/office/drawing/2014/main" id="{BCE41A50-6C5B-68A4-4665-56147AABAAE1}"/>
              </a:ext>
            </a:extLst>
          </p:cNvPr>
          <p:cNvSpPr/>
          <p:nvPr/>
        </p:nvSpPr>
        <p:spPr>
          <a:xfrm>
            <a:off x="10021638" y="1635742"/>
            <a:ext cx="2079265"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Génération du contrat ou avenant personnalisé</a:t>
            </a:r>
          </a:p>
          <a:p>
            <a:endParaRPr lang="fr-FR" sz="900" dirty="0">
              <a:solidFill>
                <a:schemeClr val="tx1"/>
              </a:solidFill>
            </a:endParaRPr>
          </a:p>
          <a:p>
            <a:r>
              <a:rPr lang="fr-FR" sz="900" dirty="0">
                <a:solidFill>
                  <a:schemeClr val="tx1"/>
                </a:solidFill>
              </a:rPr>
              <a:t>HUBI assemble le document : insertion des données, clauses, annexes, mentions légales et formatage final (PDF). Il génère aussi la version avenant liée au contrat d’origine.</a:t>
            </a:r>
          </a:p>
          <a:p>
            <a:endParaRPr lang="fr-FR" sz="900" dirty="0">
              <a:solidFill>
                <a:schemeClr val="tx1"/>
              </a:solidFill>
            </a:endParaRPr>
          </a:p>
          <a:p>
            <a:endParaRPr lang="fr-FR" sz="900" dirty="0">
              <a:solidFill>
                <a:schemeClr val="tx1"/>
              </a:solidFill>
            </a:endParaRPr>
          </a:p>
          <a:p>
            <a:r>
              <a:rPr lang="fr-FR" sz="900" b="1" dirty="0">
                <a:solidFill>
                  <a:schemeClr val="tx1"/>
                </a:solidFill>
              </a:rPr>
              <a:t>Agent HUBI </a:t>
            </a:r>
            <a:r>
              <a:rPr lang="fr-FR" sz="900" b="1" dirty="0" err="1">
                <a:solidFill>
                  <a:schemeClr val="tx1"/>
                </a:solidFill>
              </a:rPr>
              <a:t>Contract</a:t>
            </a:r>
            <a:r>
              <a:rPr lang="fr-FR" sz="900" b="1" dirty="0">
                <a:solidFill>
                  <a:schemeClr val="tx1"/>
                </a:solidFill>
              </a:rPr>
              <a:t> </a:t>
            </a:r>
            <a:r>
              <a:rPr lang="fr-FR" sz="900" b="1" dirty="0" err="1">
                <a:solidFill>
                  <a:schemeClr val="tx1"/>
                </a:solidFill>
              </a:rPr>
              <a:t>Gen</a:t>
            </a:r>
            <a:br>
              <a:rPr lang="fr-FR" sz="900" dirty="0">
                <a:solidFill>
                  <a:schemeClr val="tx1"/>
                </a:solidFill>
              </a:rPr>
            </a:br>
            <a:endParaRPr lang="fr-FR" sz="900">
              <a:solidFill>
                <a:schemeClr val="tx1"/>
              </a:solidFill>
            </a:endParaRPr>
          </a:p>
        </p:txBody>
      </p:sp>
      <p:sp>
        <p:nvSpPr>
          <p:cNvPr id="7" name="Rectangle 6">
            <a:extLst>
              <a:ext uri="{FF2B5EF4-FFF2-40B4-BE49-F238E27FC236}">
                <a16:creationId xmlns:a16="http://schemas.microsoft.com/office/drawing/2014/main" id="{87689286-4E7F-3B94-A5DA-AD05FC903D79}"/>
              </a:ext>
            </a:extLst>
          </p:cNvPr>
          <p:cNvSpPr/>
          <p:nvPr/>
        </p:nvSpPr>
        <p:spPr>
          <a:xfrm>
            <a:off x="5626200" y="4213675"/>
            <a:ext cx="2136883"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a:solidFill>
                  <a:schemeClr val="tx1"/>
                </a:solidFill>
              </a:rPr>
              <a:t>Suivi des signatures &amp; relances </a:t>
            </a:r>
            <a:r>
              <a:rPr lang="fr-FR" sz="1050" b="1" dirty="0">
                <a:solidFill>
                  <a:schemeClr val="tx1"/>
                </a:solidFill>
              </a:rPr>
              <a:t>automatiques</a:t>
            </a:r>
            <a:endParaRPr lang="fr-FR">
              <a:solidFill>
                <a:schemeClr val="tx1"/>
              </a:solidFill>
            </a:endParaRPr>
          </a:p>
          <a:p>
            <a:endParaRPr lang="fr-FR" sz="900" dirty="0">
              <a:solidFill>
                <a:schemeClr val="tx1"/>
              </a:solidFill>
            </a:endParaRPr>
          </a:p>
          <a:p>
            <a:endParaRPr lang="fr-FR" sz="900" dirty="0">
              <a:solidFill>
                <a:schemeClr val="tx1"/>
              </a:solidFill>
            </a:endParaRPr>
          </a:p>
          <a:p>
            <a:r>
              <a:rPr lang="fr-FR" sz="900" dirty="0">
                <a:solidFill>
                  <a:schemeClr val="tx1"/>
                </a:solidFill>
              </a:rPr>
              <a:t>HUBI suit l’état (envoyé, signé, refusé) et relance automatiquement les signataires en retard. Il alerte RH en cas de blocage.</a:t>
            </a:r>
            <a:br>
              <a:rPr lang="fr-FR" sz="900" dirty="0">
                <a:solidFill>
                  <a:schemeClr val="tx1"/>
                </a:solidFill>
              </a:rPr>
            </a:br>
            <a:endParaRPr lang="fr-FR" sz="900" dirty="0">
              <a:solidFill>
                <a:schemeClr val="tx1"/>
              </a:solidFill>
            </a:endParaRPr>
          </a:p>
          <a:p>
            <a:endParaRPr lang="fr-FR" sz="900" dirty="0"/>
          </a:p>
          <a:p>
            <a:endParaRPr lang="fr-FR" sz="900" dirty="0">
              <a:solidFill>
                <a:srgbClr val="000000"/>
              </a:solidFill>
            </a:endParaRPr>
          </a:p>
          <a:p>
            <a:r>
              <a:rPr lang="fr-FR" sz="900" b="1" dirty="0">
                <a:solidFill>
                  <a:schemeClr val="tx1"/>
                </a:solidFill>
              </a:rPr>
              <a:t>Agent HUBI </a:t>
            </a:r>
            <a:r>
              <a:rPr lang="fr-FR" sz="900" b="1" dirty="0" err="1">
                <a:solidFill>
                  <a:schemeClr val="tx1"/>
                </a:solidFill>
              </a:rPr>
              <a:t>Contract</a:t>
            </a:r>
            <a:r>
              <a:rPr lang="fr-FR" sz="900" b="1" dirty="0">
                <a:solidFill>
                  <a:schemeClr val="tx1"/>
                </a:solidFill>
              </a:rPr>
              <a:t> </a:t>
            </a:r>
            <a:r>
              <a:rPr lang="fr-FR" sz="900" b="1" dirty="0" err="1">
                <a:solidFill>
                  <a:schemeClr val="tx1"/>
                </a:solidFill>
              </a:rPr>
              <a:t>Tracking</a:t>
            </a:r>
            <a:br>
              <a:rPr lang="fr-FR" sz="900" dirty="0">
                <a:solidFill>
                  <a:schemeClr val="tx1"/>
                </a:solidFill>
              </a:rPr>
            </a:br>
            <a:br>
              <a:rPr lang="fr-FR" sz="900" dirty="0">
                <a:solidFill>
                  <a:schemeClr val="tx1"/>
                </a:solidFill>
              </a:rPr>
            </a:br>
            <a:endParaRPr lang="fr-FR" sz="900">
              <a:solidFill>
                <a:schemeClr val="tx1"/>
              </a:solidFill>
            </a:endParaRPr>
          </a:p>
        </p:txBody>
      </p:sp>
      <p:sp>
        <p:nvSpPr>
          <p:cNvPr id="8" name="Rectangle 7">
            <a:extLst>
              <a:ext uri="{FF2B5EF4-FFF2-40B4-BE49-F238E27FC236}">
                <a16:creationId xmlns:a16="http://schemas.microsoft.com/office/drawing/2014/main" id="{B89508E2-42EB-F9D4-C547-9231DB11E292}"/>
              </a:ext>
            </a:extLst>
          </p:cNvPr>
          <p:cNvSpPr/>
          <p:nvPr/>
        </p:nvSpPr>
        <p:spPr>
          <a:xfrm>
            <a:off x="10110097" y="1714968"/>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4</a:t>
            </a:r>
          </a:p>
        </p:txBody>
      </p:sp>
      <p:sp>
        <p:nvSpPr>
          <p:cNvPr id="11" name="Rectangle 10">
            <a:extLst>
              <a:ext uri="{FF2B5EF4-FFF2-40B4-BE49-F238E27FC236}">
                <a16:creationId xmlns:a16="http://schemas.microsoft.com/office/drawing/2014/main" id="{9123D3A2-CA38-A593-A19B-48E5CA0F7301}"/>
              </a:ext>
            </a:extLst>
          </p:cNvPr>
          <p:cNvSpPr/>
          <p:nvPr/>
        </p:nvSpPr>
        <p:spPr>
          <a:xfrm>
            <a:off x="5689930" y="4295302"/>
            <a:ext cx="284247"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7</a:t>
            </a:r>
          </a:p>
        </p:txBody>
      </p:sp>
      <p:sp>
        <p:nvSpPr>
          <p:cNvPr id="10" name="Rectangle 9">
            <a:extLst>
              <a:ext uri="{FF2B5EF4-FFF2-40B4-BE49-F238E27FC236}">
                <a16:creationId xmlns:a16="http://schemas.microsoft.com/office/drawing/2014/main" id="{A2ECB89C-0DF0-1A22-CC40-C6B8C590A07E}"/>
              </a:ext>
            </a:extLst>
          </p:cNvPr>
          <p:cNvSpPr/>
          <p:nvPr/>
        </p:nvSpPr>
        <p:spPr>
          <a:xfrm>
            <a:off x="3574863" y="3816914"/>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Automation</a:t>
            </a:r>
            <a:endParaRPr lang="fr-FR">
              <a:solidFill>
                <a:schemeClr val="bg1"/>
              </a:solidFill>
            </a:endParaRPr>
          </a:p>
        </p:txBody>
      </p:sp>
      <p:pic>
        <p:nvPicPr>
          <p:cNvPr id="13" name="Image 12" descr="Une image contenant Graphique, clipart, Police, dessin humoristique&#10;&#10;Le contenu généré par l’IA peut être incorrect.">
            <a:extLst>
              <a:ext uri="{FF2B5EF4-FFF2-40B4-BE49-F238E27FC236}">
                <a16:creationId xmlns:a16="http://schemas.microsoft.com/office/drawing/2014/main" id="{1612D051-76A4-7974-D33B-002B49752149}"/>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3438710" y="3700192"/>
            <a:ext cx="262889" cy="305919"/>
          </a:xfrm>
          <a:prstGeom prst="rect">
            <a:avLst/>
          </a:prstGeom>
          <a:noFill/>
        </p:spPr>
      </p:pic>
      <p:sp>
        <p:nvSpPr>
          <p:cNvPr id="14" name="Rectangle 13">
            <a:extLst>
              <a:ext uri="{FF2B5EF4-FFF2-40B4-BE49-F238E27FC236}">
                <a16:creationId xmlns:a16="http://schemas.microsoft.com/office/drawing/2014/main" id="{A2B1A678-751A-45F9-F671-E4847844A068}"/>
              </a:ext>
            </a:extLst>
          </p:cNvPr>
          <p:cNvSpPr/>
          <p:nvPr/>
        </p:nvSpPr>
        <p:spPr>
          <a:xfrm>
            <a:off x="8060052" y="3787977"/>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Automation</a:t>
            </a:r>
            <a:endParaRPr lang="fr-FR">
              <a:solidFill>
                <a:schemeClr val="bg1"/>
              </a:solidFill>
            </a:endParaRPr>
          </a:p>
        </p:txBody>
      </p:sp>
      <p:pic>
        <p:nvPicPr>
          <p:cNvPr id="15" name="Image 14" descr="Une image contenant Graphique, clipart, Police, dessin humoristique&#10;&#10;Le contenu généré par l’IA peut être incorrect.">
            <a:extLst>
              <a:ext uri="{FF2B5EF4-FFF2-40B4-BE49-F238E27FC236}">
                <a16:creationId xmlns:a16="http://schemas.microsoft.com/office/drawing/2014/main" id="{D38A6012-2BB0-1F74-4840-8B0D7AFBDCD1}"/>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923899" y="3671255"/>
            <a:ext cx="262889" cy="305919"/>
          </a:xfrm>
          <a:prstGeom prst="rect">
            <a:avLst/>
          </a:prstGeom>
          <a:noFill/>
        </p:spPr>
      </p:pic>
      <p:sp>
        <p:nvSpPr>
          <p:cNvPr id="16" name="Rectangle 15">
            <a:extLst>
              <a:ext uri="{FF2B5EF4-FFF2-40B4-BE49-F238E27FC236}">
                <a16:creationId xmlns:a16="http://schemas.microsoft.com/office/drawing/2014/main" id="{32B502DC-9F84-6B74-B7AB-235BA0528763}"/>
              </a:ext>
            </a:extLst>
          </p:cNvPr>
          <p:cNvSpPr/>
          <p:nvPr/>
        </p:nvSpPr>
        <p:spPr>
          <a:xfrm>
            <a:off x="5851216" y="6392280"/>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Automation</a:t>
            </a:r>
            <a:endParaRPr lang="fr-FR">
              <a:solidFill>
                <a:schemeClr val="bg1"/>
              </a:solidFill>
            </a:endParaRPr>
          </a:p>
        </p:txBody>
      </p:sp>
      <p:pic>
        <p:nvPicPr>
          <p:cNvPr id="17" name="Image 16" descr="Une image contenant Graphique, clipart, Police, dessin humoristique&#10;&#10;Le contenu généré par l’IA peut être incorrect.">
            <a:extLst>
              <a:ext uri="{FF2B5EF4-FFF2-40B4-BE49-F238E27FC236}">
                <a16:creationId xmlns:a16="http://schemas.microsoft.com/office/drawing/2014/main" id="{F822A56D-63D9-76C3-3986-39C407CBD07F}"/>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5715063" y="6275558"/>
            <a:ext cx="262889" cy="305919"/>
          </a:xfrm>
          <a:prstGeom prst="rect">
            <a:avLst/>
          </a:prstGeom>
          <a:noFill/>
        </p:spPr>
      </p:pic>
      <p:sp>
        <p:nvSpPr>
          <p:cNvPr id="18" name="Rectangle 17">
            <a:extLst>
              <a:ext uri="{FF2B5EF4-FFF2-40B4-BE49-F238E27FC236}">
                <a16:creationId xmlns:a16="http://schemas.microsoft.com/office/drawing/2014/main" id="{3C258B03-7C9E-65C2-66D1-AAAD92068C66}"/>
              </a:ext>
            </a:extLst>
          </p:cNvPr>
          <p:cNvSpPr/>
          <p:nvPr/>
        </p:nvSpPr>
        <p:spPr>
          <a:xfrm>
            <a:off x="8079342" y="6392279"/>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Automation</a:t>
            </a:r>
            <a:endParaRPr lang="fr-FR">
              <a:solidFill>
                <a:schemeClr val="bg1"/>
              </a:solidFill>
            </a:endParaRPr>
          </a:p>
        </p:txBody>
      </p:sp>
      <p:pic>
        <p:nvPicPr>
          <p:cNvPr id="19" name="Image 18" descr="Une image contenant Graphique, clipart, Police, dessin humoristique&#10;&#10;Le contenu généré par l’IA peut être incorrect.">
            <a:extLst>
              <a:ext uri="{FF2B5EF4-FFF2-40B4-BE49-F238E27FC236}">
                <a16:creationId xmlns:a16="http://schemas.microsoft.com/office/drawing/2014/main" id="{1A0230F4-BFDC-99BA-A98D-8736EA7B2569}"/>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943189" y="6275557"/>
            <a:ext cx="262889" cy="305919"/>
          </a:xfrm>
          <a:prstGeom prst="rect">
            <a:avLst/>
          </a:prstGeom>
          <a:noFill/>
        </p:spPr>
      </p:pic>
      <p:sp>
        <p:nvSpPr>
          <p:cNvPr id="20" name="Rectangle 19">
            <a:extLst>
              <a:ext uri="{FF2B5EF4-FFF2-40B4-BE49-F238E27FC236}">
                <a16:creationId xmlns:a16="http://schemas.microsoft.com/office/drawing/2014/main" id="{2F1E2848-B4CC-B749-AAE8-17474BF2BBC2}"/>
              </a:ext>
            </a:extLst>
          </p:cNvPr>
          <p:cNvSpPr/>
          <p:nvPr/>
        </p:nvSpPr>
        <p:spPr>
          <a:xfrm>
            <a:off x="10268886" y="6382633"/>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Automation</a:t>
            </a:r>
            <a:endParaRPr lang="fr-FR">
              <a:solidFill>
                <a:schemeClr val="bg1"/>
              </a:solidFill>
            </a:endParaRPr>
          </a:p>
        </p:txBody>
      </p:sp>
      <p:pic>
        <p:nvPicPr>
          <p:cNvPr id="21" name="Image 20" descr="Une image contenant Graphique, clipart, Police, dessin humoristique&#10;&#10;Le contenu généré par l’IA peut être incorrect.">
            <a:extLst>
              <a:ext uri="{FF2B5EF4-FFF2-40B4-BE49-F238E27FC236}">
                <a16:creationId xmlns:a16="http://schemas.microsoft.com/office/drawing/2014/main" id="{B0A10AB3-38AE-C53C-3CC1-F948BCED3D8D}"/>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132733" y="6265911"/>
            <a:ext cx="262889" cy="305919"/>
          </a:xfrm>
          <a:prstGeom prst="rect">
            <a:avLst/>
          </a:prstGeom>
          <a:noFill/>
        </p:spPr>
      </p:pic>
      <p:sp>
        <p:nvSpPr>
          <p:cNvPr id="22" name="Rectangle 21">
            <a:extLst>
              <a:ext uri="{FF2B5EF4-FFF2-40B4-BE49-F238E27FC236}">
                <a16:creationId xmlns:a16="http://schemas.microsoft.com/office/drawing/2014/main" id="{E65BDAD4-1544-199B-D8D0-48DAE4787893}"/>
              </a:ext>
            </a:extLst>
          </p:cNvPr>
          <p:cNvSpPr/>
          <p:nvPr/>
        </p:nvSpPr>
        <p:spPr>
          <a:xfrm>
            <a:off x="5851215" y="3826556"/>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Agent autonome</a:t>
            </a:r>
            <a:endParaRPr lang="fr-FR" sz="900">
              <a:solidFill>
                <a:schemeClr val="bg1"/>
              </a:solidFill>
            </a:endParaRPr>
          </a:p>
        </p:txBody>
      </p:sp>
      <p:pic>
        <p:nvPicPr>
          <p:cNvPr id="23" name="Image 22" descr="Une image contenant Graphique, clipart, Police, dessin humoristique&#10;&#10;Le contenu généré par l’IA peut être incorrect.">
            <a:extLst>
              <a:ext uri="{FF2B5EF4-FFF2-40B4-BE49-F238E27FC236}">
                <a16:creationId xmlns:a16="http://schemas.microsoft.com/office/drawing/2014/main" id="{A60A33B2-B15E-4ADE-2A18-DDE1361D588C}"/>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5715062" y="3709834"/>
            <a:ext cx="262889" cy="305919"/>
          </a:xfrm>
          <a:prstGeom prst="rect">
            <a:avLst/>
          </a:prstGeom>
          <a:noFill/>
        </p:spPr>
      </p:pic>
      <p:sp>
        <p:nvSpPr>
          <p:cNvPr id="24" name="Rectangle 23">
            <a:extLst>
              <a:ext uri="{FF2B5EF4-FFF2-40B4-BE49-F238E27FC236}">
                <a16:creationId xmlns:a16="http://schemas.microsoft.com/office/drawing/2014/main" id="{7A996ABF-C37C-D29B-ABBD-00843F116263}"/>
              </a:ext>
            </a:extLst>
          </p:cNvPr>
          <p:cNvSpPr/>
          <p:nvPr/>
        </p:nvSpPr>
        <p:spPr>
          <a:xfrm>
            <a:off x="3555569" y="6401923"/>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Workflow</a:t>
            </a:r>
          </a:p>
        </p:txBody>
      </p:sp>
      <p:pic>
        <p:nvPicPr>
          <p:cNvPr id="25" name="Image 24" descr="Une image contenant Graphique, clipart, Police, dessin humoristique&#10;&#10;Le contenu généré par l’IA peut être incorrect.">
            <a:extLst>
              <a:ext uri="{FF2B5EF4-FFF2-40B4-BE49-F238E27FC236}">
                <a16:creationId xmlns:a16="http://schemas.microsoft.com/office/drawing/2014/main" id="{B5EFF0AB-6E8A-8470-36CB-B9184B6344D1}"/>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3419416" y="6285201"/>
            <a:ext cx="262889" cy="305919"/>
          </a:xfrm>
          <a:prstGeom prst="rect">
            <a:avLst/>
          </a:prstGeom>
          <a:noFill/>
        </p:spPr>
      </p:pic>
      <p:sp>
        <p:nvSpPr>
          <p:cNvPr id="26" name="Rectangle 25">
            <a:extLst>
              <a:ext uri="{FF2B5EF4-FFF2-40B4-BE49-F238E27FC236}">
                <a16:creationId xmlns:a16="http://schemas.microsoft.com/office/drawing/2014/main" id="{14E9645A-5C29-95FE-F1ED-AA7A7F045C2E}"/>
              </a:ext>
            </a:extLst>
          </p:cNvPr>
          <p:cNvSpPr/>
          <p:nvPr/>
        </p:nvSpPr>
        <p:spPr>
          <a:xfrm>
            <a:off x="10201366" y="3845847"/>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Agent IA</a:t>
            </a:r>
            <a:endParaRPr lang="fr-FR" sz="900" b="1" dirty="0">
              <a:solidFill>
                <a:schemeClr val="bg1"/>
              </a:solidFill>
            </a:endParaRPr>
          </a:p>
        </p:txBody>
      </p:sp>
      <p:pic>
        <p:nvPicPr>
          <p:cNvPr id="27" name="Image 26" descr="Une image contenant Graphique, clipart, Police, dessin humoristique&#10;&#10;Le contenu généré par l’IA peut être incorrect.">
            <a:extLst>
              <a:ext uri="{FF2B5EF4-FFF2-40B4-BE49-F238E27FC236}">
                <a16:creationId xmlns:a16="http://schemas.microsoft.com/office/drawing/2014/main" id="{1E0BCD01-1722-ECCD-2062-C7233EC70A85}"/>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065213" y="3729125"/>
            <a:ext cx="262889" cy="305919"/>
          </a:xfrm>
          <a:prstGeom prst="rect">
            <a:avLst/>
          </a:prstGeom>
          <a:noFill/>
        </p:spPr>
      </p:pic>
    </p:spTree>
    <p:extLst>
      <p:ext uri="{BB962C8B-B14F-4D97-AF65-F5344CB8AC3E}">
        <p14:creationId xmlns:p14="http://schemas.microsoft.com/office/powerpoint/2010/main" val="219651547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34871</TotalTime>
  <Words>495</Words>
  <Application>Microsoft Office PowerPoint</Application>
  <PresentationFormat>Grand écran</PresentationFormat>
  <Paragraphs>109</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Aptos</vt:lpstr>
      <vt:lpstr>Aptos Display</vt:lpstr>
      <vt:lpstr>Arial</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Keltoum Penot</dc:creator>
  <cp:lastModifiedBy>Keltoum Penot</cp:lastModifiedBy>
  <cp:revision>1611</cp:revision>
  <dcterms:created xsi:type="dcterms:W3CDTF">2026-02-27T09:02:55Z</dcterms:created>
  <dcterms:modified xsi:type="dcterms:W3CDTF">2026-05-11T13:03:13Z</dcterms:modified>
</cp:coreProperties>
</file>