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D5257-FD63-1EE1-3BE9-2D22DFE29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51149D6-5196-1262-0BE6-6BD6D7CE90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16D3F5B-94D0-85DA-C40E-5DA8FDAFEF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EC3745-F696-C0EF-CCB6-B079C604B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591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D04AE-9EE1-6494-56EE-43B29DB3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65DCC5C-7BBD-8129-ED0F-06BAD7C6B7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A3BF7B65-088B-FA82-22F4-BCCE8DDB593C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64CC14D4-459D-2BF6-9E5B-7DE787E48EE7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Automatiser la vérification de paie et la détection des anomalies</a:t>
            </a:r>
          </a:p>
          <a:p>
            <a:endParaRPr lang="fr-FR" sz="11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Sécuriser et fiabiliser les cycles de paie en détectant automatiquement les écarts, incohérences et risques avant validation. Réduire les corrections tardives et la charge de contrôle grâce à un agent HUBI qui analyse les données de paie, compare aux règles RH et alerte proactivement.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8B42CC9F-3D5C-25D0-029E-21479F490FB6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Déclenchement du contrôle de paie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À chaque cycle de paie, HUBI lance automatiquement le contrôle sur la population concernée (période, entités, salariés).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Trigger</a:t>
            </a: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2806D23C-D954-577C-E004-5419382A0B2B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3A6045D9-FCD4-7A92-272D-5B5656AE27C8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&amp; consolidation des données de paie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importe les éléments variables (absences, heures, primes), données contractuelles (salaire, statut, temps de travail) et résultats de calcul (brut, net, cotisations).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5EFBED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Data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77B91DC2-3893-B869-5244-47622BEED4CA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22FD43E-F3C4-BC22-6562-9F6334E44E94}"/>
              </a:ext>
            </a:extLst>
          </p:cNvPr>
          <p:cNvSpPr/>
          <p:nvPr/>
        </p:nvSpPr>
        <p:spPr>
          <a:xfrm>
            <a:off x="7851277" y="1625484"/>
            <a:ext cx="2089801" cy="241181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Contrôles de cohérence réglementaire &amp; RH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vérifie les règles : salaire vs contrat, taux cotisations, plafonds, minima conventionnels, absences déduites correctement, proratisation, avantages.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Conformité légale et conventionnelle automatisée.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Compliance</a:t>
            </a:r>
          </a:p>
          <a:p>
            <a:endParaRPr lang="fr-FR" sz="900" dirty="0">
              <a:solidFill>
                <a:srgbClr val="051229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873D57E4-D492-5A91-EB60-6C026BEDFD20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723826CB-40EB-B54E-8984-5947F84718E7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Qualification &amp; priorisation des alertes/feedbacks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Chaque anomalie est qualifiée (bloquante, majeure, mineure), expliquée et priorisée. HUBI indique la cause probable et la règle violée.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Explain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rgbClr val="051229"/>
              </a:solidFill>
            </a:endParaRPr>
          </a:p>
          <a:p>
            <a:endParaRPr lang="fr-FR" sz="900" dirty="0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276B97B6-EF97-7FF8-7986-7DEE05551244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B260AD0-5A0A-B359-9A25-5BACCD1CB744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Workflow de correction &amp; </a:t>
            </a:r>
            <a:r>
              <a:rPr lang="fr-FR" sz="1050" b="1" dirty="0">
                <a:solidFill>
                  <a:schemeClr val="tx1"/>
                </a:solidFill>
              </a:rPr>
              <a:t>validation</a:t>
            </a:r>
            <a:endParaRPr lang="fr-FR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assigne les anomalies aux gestionnaires, propose corrections (données, absences, paramètres) et suit résolution jusqu’à validation finale.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Workflow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rgbClr val="051229"/>
              </a:solidFill>
            </a:endParaRPr>
          </a:p>
          <a:p>
            <a:endParaRPr lang="fr-FR" sz="900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3435E272-8AA2-E165-4A0E-E346DCE9DA1A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6116F4FF-633B-206E-DE25-9A318B45278B}"/>
              </a:ext>
            </a:extLst>
          </p:cNvPr>
          <p:cNvSpPr/>
          <p:nvPr/>
        </p:nvSpPr>
        <p:spPr>
          <a:xfrm>
            <a:off x="3371282" y="4197829"/>
            <a:ext cx="2153568" cy="249390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 err="1">
                <a:solidFill>
                  <a:schemeClr val="tx1"/>
                </a:solidFill>
              </a:rPr>
              <a:t>Reporting</a:t>
            </a:r>
            <a:r>
              <a:rPr lang="fr-FR" sz="1050" b="1" dirty="0">
                <a:solidFill>
                  <a:schemeClr val="tx1"/>
                </a:solidFill>
              </a:rPr>
              <a:t> &amp; amélioration continue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produit des tableaux de bord : types d’anomalies, causes récurrentes, entités à risque, qualité de paie par cycle.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Analytics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41C57874-58C7-75E8-0A31-BB14EE8A3A74}"/>
              </a:ext>
            </a:extLst>
          </p:cNvPr>
          <p:cNvSpPr/>
          <p:nvPr/>
        </p:nvSpPr>
        <p:spPr>
          <a:xfrm>
            <a:off x="3464761" y="4256707"/>
            <a:ext cx="262889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E0FDA3F-46D9-A0F0-111C-BC32E70F6FAE}"/>
              </a:ext>
            </a:extLst>
          </p:cNvPr>
          <p:cNvSpPr/>
          <p:nvPr/>
        </p:nvSpPr>
        <p:spPr>
          <a:xfrm>
            <a:off x="-46193" y="-1657"/>
            <a:ext cx="2913993" cy="6882116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91E5A919-7B7D-411E-FF54-6498997593BF}"/>
              </a:ext>
            </a:extLst>
          </p:cNvPr>
          <p:cNvSpPr txBox="1"/>
          <p:nvPr/>
        </p:nvSpPr>
        <p:spPr>
          <a:xfrm>
            <a:off x="-6737" y="924350"/>
            <a:ext cx="2857064" cy="1764586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Réduire les erreurs et risques de paie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Automatiser les contrôles réglementaires et RH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 Accélérer la validation des cycles de paie</a:t>
            </a:r>
            <a:br>
              <a:rPr lang="fr-FR" sz="1000" dirty="0">
                <a:solidFill>
                  <a:schemeClr val="bg1"/>
                </a:solidFill>
              </a:rPr>
            </a:b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Améliorer la qualité et la fiabilité des données de paie</a:t>
            </a:r>
            <a:endParaRPr lang="fr-FR" sz="105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053DEAF0-3F47-C3B3-FD89-AEA8DD3B4C66}"/>
              </a:ext>
            </a:extLst>
          </p:cNvPr>
          <p:cNvSpPr txBox="1"/>
          <p:nvPr/>
        </p:nvSpPr>
        <p:spPr>
          <a:xfrm>
            <a:off x="-29862" y="3261814"/>
            <a:ext cx="2822715" cy="1641475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</a:p>
          <a:p>
            <a:endParaRPr lang="fr-FR" sz="1200" dirty="0">
              <a:solidFill>
                <a:srgbClr val="5EFBED"/>
              </a:solidFill>
            </a:endParaRP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 # anomalies détectées avant validation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 % bulletins corrigés post-émission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Temps de contrôle paie par cycle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Taux de conformité paie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Coût des erreurs de paie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77239F57-ADFA-2838-4390-61696F515D65}"/>
              </a:ext>
            </a:extLst>
          </p:cNvPr>
          <p:cNvSpPr/>
          <p:nvPr/>
        </p:nvSpPr>
        <p:spPr>
          <a:xfrm>
            <a:off x="49149" y="112927"/>
            <a:ext cx="2036178" cy="5669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RH</a:t>
            </a: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AE136F5-8FB9-CFE9-7CF7-3F5949D51B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4DD97C0-9FAC-40C9-6A7B-C9FCB9059634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Détection d’anomalies &amp; écarts statistiques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identifie anomalies : variations inhabituelles net/brut, primes atypiques, heures excessives, net négatif, écarts vs mois précédent ou population comparable</a:t>
            </a:r>
            <a:r>
              <a:rPr lang="fr-FR" sz="900" dirty="0"/>
              <a:t>.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Anomaly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rgbClr val="051229"/>
              </a:solidFill>
            </a:endParaRPr>
          </a:p>
          <a:p>
            <a:endParaRPr lang="fr-FR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19EF4A-2B13-B8D1-A24C-CE68A6A6EB66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Contrôle final &amp; feu vert de paie</a:t>
            </a:r>
            <a:endParaRPr lang="fr-FR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>
                <a:solidFill>
                  <a:schemeClr val="tx1"/>
                </a:solidFill>
              </a:rPr>
              <a:t>Une fois anomalies résolues, HUBI </a:t>
            </a:r>
            <a:r>
              <a:rPr lang="fr-FR" sz="900" dirty="0">
                <a:solidFill>
                  <a:schemeClr val="tx1"/>
                </a:solidFill>
              </a:rPr>
              <a:t>confirme la conformité globale et autorise la validation du cycle de paie.</a:t>
            </a:r>
            <a:endParaRPr lang="fr-FR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Payroll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Approval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131549-602B-F151-1BDE-520A2A44ED1F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6F05B-31D3-2ED6-F812-4771010A1E7F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01247C-DCF6-EDB3-D7C5-A7B841200E95}"/>
              </a:ext>
            </a:extLst>
          </p:cNvPr>
          <p:cNvSpPr/>
          <p:nvPr/>
        </p:nvSpPr>
        <p:spPr>
          <a:xfrm>
            <a:off x="5802990" y="384585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AE3ABF1-08C0-9DDC-B904-9B020E4033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66837" y="3729129"/>
            <a:ext cx="262889" cy="305919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A48D1B1-ECA3-9A20-E5FB-55F5420F522D}"/>
              </a:ext>
            </a:extLst>
          </p:cNvPr>
          <p:cNvSpPr/>
          <p:nvPr/>
        </p:nvSpPr>
        <p:spPr>
          <a:xfrm>
            <a:off x="3574863" y="383620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DE82F087-77C3-B4EA-EBB5-30EEEB15C7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38710" y="3719483"/>
            <a:ext cx="262889" cy="305919"/>
          </a:xfrm>
          <a:prstGeom prst="rect">
            <a:avLst/>
          </a:prstGeom>
          <a:noFill/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ED95647-1A5F-1F37-1556-D3A3D772AD87}"/>
              </a:ext>
            </a:extLst>
          </p:cNvPr>
          <p:cNvSpPr/>
          <p:nvPr/>
        </p:nvSpPr>
        <p:spPr>
          <a:xfrm>
            <a:off x="8038833" y="382463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1" name="Image 2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CA175FD-1F18-79C6-D2B1-8EFFC8FBD3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02680" y="3707908"/>
            <a:ext cx="262889" cy="305919"/>
          </a:xfrm>
          <a:prstGeom prst="rect">
            <a:avLst/>
          </a:prstGeom>
          <a:noFill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36ECD0D-8DCE-0901-5BB8-D3C970C6C49A}"/>
              </a:ext>
            </a:extLst>
          </p:cNvPr>
          <p:cNvSpPr/>
          <p:nvPr/>
        </p:nvSpPr>
        <p:spPr>
          <a:xfrm>
            <a:off x="10230306" y="383620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310CA51-562B-1132-3E0C-EE69B99EE6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94153" y="3719483"/>
            <a:ext cx="262889" cy="305919"/>
          </a:xfrm>
          <a:prstGeom prst="rect">
            <a:avLst/>
          </a:prstGeom>
          <a:noFill/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E0C82F33-F12C-03B2-94BA-C385E5ED19F3}"/>
              </a:ext>
            </a:extLst>
          </p:cNvPr>
          <p:cNvSpPr/>
          <p:nvPr/>
        </p:nvSpPr>
        <p:spPr>
          <a:xfrm>
            <a:off x="5870509" y="641347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9" name="Image 2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7777692-3EE6-7E62-1802-597F53DFA8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44001" y="6296754"/>
            <a:ext cx="262889" cy="305919"/>
          </a:xfrm>
          <a:prstGeom prst="rect">
            <a:avLst/>
          </a:prstGeom>
          <a:noFill/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43C04F67-0283-8A6A-E5DD-FB926627EE29}"/>
              </a:ext>
            </a:extLst>
          </p:cNvPr>
          <p:cNvSpPr/>
          <p:nvPr/>
        </p:nvSpPr>
        <p:spPr>
          <a:xfrm>
            <a:off x="8060053" y="640192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Workflow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31" name="Image 3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CC2146B-15D3-BF87-A178-AB103EBA4D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3545" y="6285204"/>
            <a:ext cx="262889" cy="305919"/>
          </a:xfrm>
          <a:prstGeom prst="rect">
            <a:avLst/>
          </a:prstGeom>
          <a:noFill/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28644581-E6B1-19D7-49E1-0C2A03DC4F1B}"/>
              </a:ext>
            </a:extLst>
          </p:cNvPr>
          <p:cNvSpPr/>
          <p:nvPr/>
        </p:nvSpPr>
        <p:spPr>
          <a:xfrm>
            <a:off x="10220660" y="641157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Workflow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33" name="Image 3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CF0653E-014B-AF99-8AB5-9A191897C3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94152" y="6294849"/>
            <a:ext cx="262889" cy="305919"/>
          </a:xfrm>
          <a:prstGeom prst="rect">
            <a:avLst/>
          </a:prstGeom>
          <a:noFill/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03BBC0B7-AACB-7BAA-2E9A-ECD3EFCDD5AA}"/>
              </a:ext>
            </a:extLst>
          </p:cNvPr>
          <p:cNvSpPr/>
          <p:nvPr/>
        </p:nvSpPr>
        <p:spPr>
          <a:xfrm>
            <a:off x="3574862" y="643086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 Agent IA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35" name="Image 3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83D236D-73A0-9C87-9ACD-862F0568EF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48354" y="6314139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1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441</Words>
  <Application>Microsoft Office PowerPoint</Application>
  <PresentationFormat>Grand écran</PresentationFormat>
  <Paragraphs>125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2026-05-11T13:03:50Z</dcterms:modified>
</cp:coreProperties>
</file>