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A148F-3340-E7D7-621C-98A506944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F94C236-2981-59CE-3DC6-528377C731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A4C153A-93A2-2107-1486-E7B4B9307E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2B5E5D-27B2-0BCD-2E00-4F7F83A041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21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0D675-2965-5104-43FA-CFE059193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C420285-90DD-5301-E44B-182ADE1DB7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D9F126BA-0F84-E4A9-CB4F-418C0DC847B7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F1B2A132-B826-520C-9325-D6E96914AAC5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Optimiser l’admission patient et la création du dossier administratif</a:t>
            </a:r>
          </a:p>
          <a:p>
            <a:r>
              <a:rPr lang="fr-FR" sz="1100" dirty="0">
                <a:solidFill>
                  <a:schemeClr val="tx1"/>
                </a:solidFill>
              </a:rPr>
              <a:t>Automatiser le parcours d’admission patient depuis la prise de rendez-vous jusqu’à l’enregistrement dans le SIH. Réduire le temps d’accueil, éviter les erreurs administratives et garantir des dossiers complets grâce à un agent HUBI qui collecte les informations, vérifie les droits et prépare l’admission.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EF8E3BB-53C7-C51A-B9F2-598635572465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Prise de rendez-vous intelligente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 patient prend rendez-vous via portail, </a:t>
            </a:r>
            <a:r>
              <a:rPr lang="fr-FR" sz="900" dirty="0" err="1">
                <a:solidFill>
                  <a:schemeClr val="tx1"/>
                </a:solidFill>
              </a:rPr>
              <a:t>chatbot</a:t>
            </a:r>
            <a:r>
              <a:rPr lang="fr-FR" sz="900" dirty="0">
                <a:solidFill>
                  <a:schemeClr val="tx1"/>
                </a:solidFill>
              </a:rPr>
              <a:t> ou téléphone. HUBI comprend la demande, identifie le bon service et propose les créneaux disponibles selon spécialité, urgence et disponibilité.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Scheduling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C3AB063A-0108-D3A1-F1FA-465CCB5F12EE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F90940E-C2C2-14C8-8AE6-C59CD8D00CC5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Création ou récupération du </a:t>
            </a:r>
            <a:r>
              <a:rPr lang="fr-FR" sz="1050" b="1" dirty="0">
                <a:solidFill>
                  <a:schemeClr val="tx1"/>
                </a:solidFill>
              </a:rPr>
              <a:t>dossier patient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recherche le patient dans le SIH/DPI, évite les doublons et crée le dossier si nécessaire avec les </a:t>
            </a:r>
            <a:r>
              <a:rPr lang="fr-FR" sz="900">
                <a:solidFill>
                  <a:schemeClr val="tx1"/>
                </a:solidFill>
              </a:rPr>
              <a:t>informations saisies ou dictées.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Patient File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8E31A51-A5BB-609B-CB7B-826EDF27BAE0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9449C0D9-72BF-7711-8622-A8663E3A6F76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Collecte et vérification des </a:t>
            </a:r>
            <a:r>
              <a:rPr lang="fr-FR" sz="1050" b="1" dirty="0">
                <a:solidFill>
                  <a:schemeClr val="tx1"/>
                </a:solidFill>
              </a:rPr>
              <a:t>documents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demande carte vitale, mutuelle, pièce d’identité, ordonnance ou courrier médical et vérifie automatiquement la validité et la </a:t>
            </a:r>
            <a:r>
              <a:rPr lang="fr-FR" sz="900">
                <a:solidFill>
                  <a:schemeClr val="tx1"/>
                </a:solidFill>
              </a:rPr>
              <a:t>complétude.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Document Check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C9DE2681-9049-9FE6-2D2F-EC666A2F5F2C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B4BD5C4C-81B5-3F16-9511-2C9F8E15CBBA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Pré-remplissage des formulaires administratifs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génère automatiquement les documents d’admission, consentements et questionnaires à partir des données existantes.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Moins de saisie à l’accueil.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Forms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CFBDADE-9C8D-6999-A007-0DB2A8C0D8A1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A755FA1B-1511-8B86-E665-7E740363A9EA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Check-in automatique à l’arrivée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 patient confirme son arrivée via borne ou mobile. HUBI valide identité, rendez-vous et informe le service concerné.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Accueil rapide et file d’attente réduite.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Check-in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FB192FA0-9641-82BC-87B6-830B7A8D6755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9A379373-4C61-EF4E-5625-C76D7015A8E5}"/>
              </a:ext>
            </a:extLst>
          </p:cNvPr>
          <p:cNvSpPr/>
          <p:nvPr/>
        </p:nvSpPr>
        <p:spPr>
          <a:xfrm>
            <a:off x="-34784" y="-51283"/>
            <a:ext cx="3084593" cy="6957082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BF47D560-FA76-5AC2-FBFC-3F061F4C738D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Réduire le temps d’admission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Diminuer les erreurs administratives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Éviter les rejets de facturation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Améliorer l’expérience </a:t>
            </a:r>
            <a:r>
              <a:rPr lang="fr-FR" sz="1000" dirty="0"/>
              <a:t>patient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05708939-24CD-C67E-0DEE-17E35CA57F77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  <a:endParaRPr lang="fr-FR" sz="1000" b="1" dirty="0">
              <a:solidFill>
                <a:schemeClr val="bg1"/>
              </a:solidFill>
            </a:endParaRPr>
          </a:p>
          <a:p>
            <a:endParaRPr lang="fr-FR" sz="1000" b="1" dirty="0">
              <a:solidFill>
                <a:schemeClr val="bg1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Temps d’admission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% dossiers complets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Rejets facturation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Temps d’attente accueil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64AF04FD-9582-5B0B-A679-D2189B1F98CC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Santé / Hôpital &amp; Clinique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2846E90-8BDF-910D-795B-835A865EB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B284003-BAB8-DA2A-84C3-6F782B5B4F58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Vérification des droites </a:t>
            </a:r>
            <a:r>
              <a:rPr lang="fr-FR" sz="1050" b="1" dirty="0">
                <a:solidFill>
                  <a:schemeClr val="tx1"/>
                </a:solidFill>
              </a:rPr>
              <a:t>assurances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interroge les services d’assurance pour vérifier couverture, tiers payant, autorisations et conditions de prise en charge.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Réduction des rejets de facturation.</a:t>
            </a:r>
          </a:p>
          <a:p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Insurance</a:t>
            </a:r>
            <a:br>
              <a:rPr lang="fr-FR" sz="900" b="1" dirty="0">
                <a:solidFill>
                  <a:srgbClr val="5EFBED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74FE13-6C49-8EBC-E4E7-862A57CE0BD9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de l’admission et traçabilité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Toutes les étapes sont enregistrées : identité, droits, admission, documents, consentements.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Conformité réglementaire et audit possible.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Admission </a:t>
            </a:r>
            <a:r>
              <a:rPr lang="fr-FR" sz="900" b="1" dirty="0" err="1">
                <a:solidFill>
                  <a:schemeClr val="tx1"/>
                </a:solidFill>
              </a:rPr>
              <a:t>Tracking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D48AC9-0E13-9326-3D91-C5684561C96E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FE04BA-002A-7965-2736-6811E5D6D03D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1D0179-5D42-5411-734D-55AC0C39A0C8}"/>
              </a:ext>
            </a:extLst>
          </p:cNvPr>
          <p:cNvSpPr/>
          <p:nvPr/>
        </p:nvSpPr>
        <p:spPr>
          <a:xfrm>
            <a:off x="5801531" y="381142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Workflow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0" name="Image 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1B86DBB-782A-C2A9-5A7A-97CCD95E94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75022" y="3694704"/>
            <a:ext cx="262889" cy="305919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BE157CE-B2D3-777B-5093-E23E2D5127F7}"/>
              </a:ext>
            </a:extLst>
          </p:cNvPr>
          <p:cNvSpPr/>
          <p:nvPr/>
        </p:nvSpPr>
        <p:spPr>
          <a:xfrm>
            <a:off x="8087531" y="637878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Workflow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6CD2722-F819-4794-79D3-97DB6F119B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61022" y="6262058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8A09030-D58E-EA0F-FA2E-4921FBCB002A}"/>
              </a:ext>
            </a:extLst>
          </p:cNvPr>
          <p:cNvSpPr/>
          <p:nvPr/>
        </p:nvSpPr>
        <p:spPr>
          <a:xfrm>
            <a:off x="5801531" y="639050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Workflow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F19EEBB-C60A-A733-FA0A-35ED50AC5D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75022" y="6273781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A5FE153-5375-7C1F-D5CB-D83679E36614}"/>
              </a:ext>
            </a:extLst>
          </p:cNvPr>
          <p:cNvSpPr/>
          <p:nvPr/>
        </p:nvSpPr>
        <p:spPr>
          <a:xfrm>
            <a:off x="3515531" y="384659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Workflow + Agent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EC6CBF9-F777-CF28-F9A9-0387E2E84D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389022" y="3729873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161E1A6-B7C9-BEA5-B939-E01DE5CB3899}"/>
              </a:ext>
            </a:extLst>
          </p:cNvPr>
          <p:cNvSpPr/>
          <p:nvPr/>
        </p:nvSpPr>
        <p:spPr>
          <a:xfrm>
            <a:off x="8017191" y="384659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 Agent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893801B-FF2D-A1D3-C738-CFF917CACD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890682" y="3729872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82E68BE-AC4A-767E-7D66-FBFD5CFB99F2}"/>
              </a:ext>
            </a:extLst>
          </p:cNvPr>
          <p:cNvSpPr/>
          <p:nvPr/>
        </p:nvSpPr>
        <p:spPr>
          <a:xfrm>
            <a:off x="10185959" y="387004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B9E6A840-8F7B-E4F4-B086-58C2C4B448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59450" y="3753318"/>
            <a:ext cx="262889" cy="305919"/>
          </a:xfrm>
          <a:prstGeom prst="rect">
            <a:avLst/>
          </a:prstGeom>
          <a:noFill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E3490750-BFFB-42E9-A1EC-3E61136BDA3E}"/>
              </a:ext>
            </a:extLst>
          </p:cNvPr>
          <p:cNvSpPr/>
          <p:nvPr/>
        </p:nvSpPr>
        <p:spPr>
          <a:xfrm>
            <a:off x="10209404" y="637877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29" name="Image 2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0AADDFD-6D48-A0CF-7940-3A51F87835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82895" y="6273779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548207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390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1612</cp:revision>
  <dcterms:created xsi:type="dcterms:W3CDTF">2026-02-27T09:02:55Z</dcterms:created>
  <dcterms:modified xsi:type="dcterms:W3CDTF">2026-05-11T13:19:54Z</dcterms:modified>
</cp:coreProperties>
</file>