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0CD6A6-3D35-EE3F-9B42-238125920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E373F87-0D2C-FD52-7703-A76A693D31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E80A0C7-90C5-BAD8-3B1C-6BA5DD71F0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754BCD-FB48-EB85-3E48-0F44BF139B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051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3861C-26E4-A078-DA4B-2DD9765F4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9ADA9F80-F655-0279-68BA-B852E10C9F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21E97F8C-2A51-3387-11FA-F62D49E48B1F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3E9F4AEB-4664-A4DE-10AD-AF8D5C3C01B0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tx1"/>
                </a:solidFill>
              </a:rPr>
              <a:t>Optimiser le triage et l’orientation </a:t>
            </a:r>
            <a:r>
              <a:rPr lang="fr-FR" sz="2800" b="1">
                <a:solidFill>
                  <a:schemeClr val="tx1"/>
                </a:solidFill>
              </a:rPr>
              <a:t>aux urgences</a:t>
            </a:r>
          </a:p>
          <a:p>
            <a:pPr algn="ctr"/>
            <a:r>
              <a:rPr lang="fr-FR" sz="2800" b="1">
                <a:solidFill>
                  <a:schemeClr val="tx1"/>
                </a:solidFill>
              </a:rPr>
              <a:t> </a:t>
            </a:r>
            <a:endParaRPr lang="fr-FR" sz="2800" b="1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Fluidifier la prise en charge aux urgences en automatisant le pré-tri des patients, la qualification des symptômes et la priorisation médicale. HUBI aide à orienter les patients vers le bon service et réduit le temps d’attente..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EFBA11D9-B1AF-EFEB-E2C1-8D8034A68FE2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Enregistrement du patient à l’arrivée</a:t>
            </a: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Le patient est enregistré via borne, accueil ou mobile. HUBI récupère identité et motif de venue.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Enregistrement rapide.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ER </a:t>
            </a:r>
            <a:r>
              <a:rPr lang="fr-FR" sz="900" b="1" dirty="0" err="1">
                <a:solidFill>
                  <a:schemeClr val="tx1"/>
                </a:solidFill>
              </a:rPr>
              <a:t>Intake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chemeClr val="bg1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367B7524-BB2C-1154-2786-6AF0D56688D6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BE926D4-74DE-E769-787E-E468273925D7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Questionnaire symptômes guidé</a:t>
            </a:r>
            <a:endParaRPr lang="fr-FR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pose des questions structurées selon protocoles médicaux pour qualifier la situation.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Informations fiables avant </a:t>
            </a:r>
            <a:r>
              <a:rPr lang="fr-FR" sz="900">
                <a:solidFill>
                  <a:schemeClr val="tx1"/>
                </a:solidFill>
              </a:rPr>
              <a:t>triage.</a:t>
            </a:r>
            <a:endParaRPr lang="fr-FR" sz="900" b="1">
              <a:solidFill>
                <a:schemeClr val="tx1"/>
              </a:solidFill>
            </a:endParaRPr>
          </a:p>
          <a:p>
            <a:br>
              <a:rPr lang="fr-FR" sz="900" dirty="0"/>
            </a:br>
            <a:r>
              <a:rPr lang="fr-FR" sz="900"/>
              <a:t>IA + RAG</a:t>
            </a:r>
            <a:endParaRPr lang="fr-FR" sz="900" b="1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 dirty="0" err="1">
                <a:solidFill>
                  <a:schemeClr val="tx1"/>
                </a:solidFill>
              </a:rPr>
              <a:t>Symptoms</a:t>
            </a: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3443B87E-A5ED-4D28-B0D6-8A0C64944F2D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4045A82E-079F-786E-F5C3-790E9BA2BB38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Pré-tri automatique des urgences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classe le patient selon gravité (critique, urgent, standard).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Priorisation sécurisée.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Triage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>
              <a:solidFill>
                <a:schemeClr val="bg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58B7DA42-93B8-43C1-22D8-482F5F87A2F8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CDCE35E-F622-A0CB-D8A5-E7677858AAF5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Gestion de la file d’attente</a:t>
            </a:r>
            <a:endParaRPr lang="fr-FR" sz="90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organise l’ordre de passage selon priorité et disponibilité.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>
                <a:solidFill>
                  <a:schemeClr val="tx1"/>
                </a:solidFill>
              </a:rPr>
              <a:t>Bénéfice : Flux patient fluide.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/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r>
              <a:rPr lang="fr-FR" sz="900" b="1">
                <a:solidFill>
                  <a:schemeClr val="tx1"/>
                </a:solidFill>
              </a:rPr>
              <a:t>Agent HUBI Queue</a:t>
            </a:r>
            <a:endParaRPr lang="fr-FR" b="1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  <a:p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190493B1-2750-1774-BE0C-909CF0139CC4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944EBA2A-77A5-B58C-0896-C269261AD389}"/>
              </a:ext>
            </a:extLst>
          </p:cNvPr>
          <p:cNvSpPr/>
          <p:nvPr/>
        </p:nvSpPr>
        <p:spPr>
          <a:xfrm>
            <a:off x="7856705" y="4197829"/>
            <a:ext cx="208437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Alertes pour cas critiques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Si symptômes graves, HUBI alerte immédiatement le personnel.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Réactivité médicale. 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Alert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/>
              </a:solidFill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B578F58B-6384-E1F4-36F9-8BAB584BF21F}"/>
              </a:ext>
            </a:extLst>
          </p:cNvPr>
          <p:cNvSpPr/>
          <p:nvPr/>
        </p:nvSpPr>
        <p:spPr>
          <a:xfrm>
            <a:off x="7951605" y="4256707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E94D3650-AB07-D338-9136-125F961E1C80}"/>
              </a:ext>
            </a:extLst>
          </p:cNvPr>
          <p:cNvSpPr/>
          <p:nvPr/>
        </p:nvSpPr>
        <p:spPr>
          <a:xfrm>
            <a:off x="-93399" y="-109898"/>
            <a:ext cx="3014255" cy="7062589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B1218044-93C1-AA64-E9E3-3BF85141B6D5}"/>
              </a:ext>
            </a:extLst>
          </p:cNvPr>
          <p:cNvSpPr txBox="1"/>
          <p:nvPr/>
        </p:nvSpPr>
        <p:spPr>
          <a:xfrm>
            <a:off x="0" y="1679807"/>
            <a:ext cx="2799590" cy="964367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Réduire temps d’attente urgences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Sécuriser triage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Améliorer orientation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Fluidifier flux patients</a:t>
            </a:r>
            <a:endParaRPr lang="fr-FR" sz="1000" b="1" kern="100" dirty="0">
              <a:solidFill>
                <a:schemeClr val="bg1"/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24A7BC5E-34CD-2BD3-2335-DD3CE963807B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  <a:endParaRPr lang="fr-FR" sz="1000" b="1" dirty="0">
              <a:solidFill>
                <a:schemeClr val="bg1"/>
              </a:solidFill>
            </a:endParaRPr>
          </a:p>
          <a:p>
            <a:endParaRPr lang="fr-FR" sz="1000" b="1" dirty="0">
              <a:solidFill>
                <a:schemeClr val="bg1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Temps passage urgences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Temps triage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Taux réorientation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Patients / heure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425AE639-FDC1-F741-E78D-6ABF0B786739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Santé / Hôpital &amp; Clinique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82B27E21-56F2-2B5D-6EDC-787CF3ABBA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67A8597-B587-00F8-DC23-782E199FB6E0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Orientation vers le bon service</a:t>
            </a:r>
            <a:endParaRPr lang="fr-FR" sz="90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propose urgences, consultation, imagerie ou spécialiste.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Moins d’erreurs </a:t>
            </a:r>
            <a:r>
              <a:rPr lang="fr-FR" sz="900">
                <a:solidFill>
                  <a:schemeClr val="tx1"/>
                </a:solidFill>
              </a:rPr>
              <a:t>d’orientation.</a:t>
            </a:r>
          </a:p>
          <a:p>
            <a:endParaRPr lang="fr-FR" sz="900" dirty="0"/>
          </a:p>
          <a:p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/>
              <a:t>Automation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b="1">
                <a:solidFill>
                  <a:schemeClr val="tx1"/>
                </a:solidFill>
              </a:rPr>
              <a:t>Agent HUBI</a:t>
            </a:r>
            <a:r>
              <a:rPr lang="fr-FR" sz="900" b="1" dirty="0">
                <a:solidFill>
                  <a:schemeClr val="tx1"/>
                </a:solidFill>
              </a:rPr>
              <a:t> </a:t>
            </a:r>
            <a:r>
              <a:rPr lang="fr-FR" sz="900" b="1">
                <a:solidFill>
                  <a:schemeClr val="tx1"/>
                </a:solidFill>
              </a:rPr>
              <a:t>orientation</a:t>
            </a:r>
            <a:br>
              <a:rPr lang="fr-FR" sz="900" b="1" dirty="0">
                <a:solidFill>
                  <a:srgbClr val="5EFBED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B2DC60-46F2-C7D5-C27C-5CCB088556FA}"/>
              </a:ext>
            </a:extLst>
          </p:cNvPr>
          <p:cNvSpPr/>
          <p:nvPr/>
        </p:nvSpPr>
        <p:spPr>
          <a:xfrm>
            <a:off x="5626200" y="4213675"/>
            <a:ext cx="2136883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Suivi temps d’attente et performance</a:t>
            </a: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dirty="0">
                <a:solidFill>
                  <a:schemeClr val="tx1"/>
                </a:solidFill>
              </a:rPr>
              <a:t>HUBI mesure délais et saturation.</a:t>
            </a:r>
            <a:br>
              <a:rPr lang="fr-FR" sz="900" dirty="0">
                <a:solidFill>
                  <a:schemeClr val="tx1"/>
                </a:solidFill>
              </a:rPr>
            </a:br>
            <a:r>
              <a:rPr lang="fr-FR" sz="900" dirty="0">
                <a:solidFill>
                  <a:schemeClr val="tx1"/>
                </a:solidFill>
              </a:rPr>
              <a:t>Bénéfice : Pilotage des urgences.</a:t>
            </a: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endParaRPr lang="fr-FR" sz="900" b="1" dirty="0">
              <a:solidFill>
                <a:schemeClr val="tx1"/>
              </a:solidFill>
            </a:endParaRPr>
          </a:p>
          <a:p>
            <a:r>
              <a:rPr lang="fr-FR" sz="900" b="1" dirty="0">
                <a:solidFill>
                  <a:schemeClr val="tx1"/>
                </a:solidFill>
              </a:rPr>
              <a:t>Agent HUBI </a:t>
            </a:r>
            <a:r>
              <a:rPr lang="fr-FR" sz="900" b="1">
                <a:solidFill>
                  <a:schemeClr val="tx1"/>
                </a:solidFill>
              </a:rPr>
              <a:t>ER Analytics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6BBCEC-1076-0CCD-CDD0-95F04026F5CD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B7EA35-0665-D32E-EEE7-E54FD4421E19}"/>
              </a:ext>
            </a:extLst>
          </p:cNvPr>
          <p:cNvSpPr/>
          <p:nvPr/>
        </p:nvSpPr>
        <p:spPr>
          <a:xfrm>
            <a:off x="5689930" y="4295302"/>
            <a:ext cx="284247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2B9DCF8-6EAE-364F-082C-33912AC7EB5C}"/>
              </a:ext>
            </a:extLst>
          </p:cNvPr>
          <p:cNvSpPr/>
          <p:nvPr/>
        </p:nvSpPr>
        <p:spPr>
          <a:xfrm>
            <a:off x="5813257" y="639050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0" name="Image 9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5989D5E3-E131-BED2-D8D1-7B2DEE3D32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748" y="6273785"/>
            <a:ext cx="262889" cy="305919"/>
          </a:xfrm>
          <a:prstGeom prst="rect">
            <a:avLst/>
          </a:prstGeom>
          <a:noFill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08F7EAA-B81D-90D5-5EF8-A6AF7DE2F641}"/>
              </a:ext>
            </a:extLst>
          </p:cNvPr>
          <p:cNvSpPr/>
          <p:nvPr/>
        </p:nvSpPr>
        <p:spPr>
          <a:xfrm>
            <a:off x="8028919" y="6367061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5" name="Image 1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FD9E06A-9CDD-501B-E3C5-422810E312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02410" y="6250339"/>
            <a:ext cx="262889" cy="305919"/>
          </a:xfrm>
          <a:prstGeom prst="rect">
            <a:avLst/>
          </a:prstGeom>
          <a:noFill/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72A420B-08D9-5C56-93F2-F90E2A95CC83}"/>
              </a:ext>
            </a:extLst>
          </p:cNvPr>
          <p:cNvSpPr/>
          <p:nvPr/>
        </p:nvSpPr>
        <p:spPr>
          <a:xfrm>
            <a:off x="10209411" y="382315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E351AB4-0F6B-9214-96BC-87B7062A81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82902" y="3706431"/>
            <a:ext cx="262889" cy="305919"/>
          </a:xfrm>
          <a:prstGeom prst="rect">
            <a:avLst/>
          </a:prstGeom>
          <a:noFill/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92B12B0-2B0F-42C4-0149-C8987C8E2D6C}"/>
              </a:ext>
            </a:extLst>
          </p:cNvPr>
          <p:cNvSpPr/>
          <p:nvPr/>
        </p:nvSpPr>
        <p:spPr>
          <a:xfrm>
            <a:off x="10162518" y="6343614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1" name="Image 20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C5B1E6F-3BCD-EABB-1DD1-131B47FCA2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36009" y="6226892"/>
            <a:ext cx="262889" cy="305919"/>
          </a:xfrm>
          <a:prstGeom prst="rect">
            <a:avLst/>
          </a:prstGeom>
          <a:noFill/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24B4406-14E3-95F0-C852-8F7022273B7C}"/>
              </a:ext>
            </a:extLst>
          </p:cNvPr>
          <p:cNvSpPr/>
          <p:nvPr/>
        </p:nvSpPr>
        <p:spPr>
          <a:xfrm>
            <a:off x="8040640" y="381142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Automation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23" name="Image 2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F4E65B22-B21F-3D16-BF21-22835BEBE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14131" y="3694706"/>
            <a:ext cx="262889" cy="305919"/>
          </a:xfrm>
          <a:prstGeom prst="rect">
            <a:avLst/>
          </a:prstGeom>
          <a:noFill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0411C4E-30FD-E048-F26F-8A6166159CF6}"/>
              </a:ext>
            </a:extLst>
          </p:cNvPr>
          <p:cNvSpPr/>
          <p:nvPr/>
        </p:nvSpPr>
        <p:spPr>
          <a:xfrm>
            <a:off x="5824978" y="3811427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Workflow</a:t>
            </a:r>
            <a:endParaRPr lang="fr-FR" sz="900">
              <a:solidFill>
                <a:srgbClr val="000000"/>
              </a:solidFill>
            </a:endParaRPr>
          </a:p>
        </p:txBody>
      </p:sp>
      <p:pic>
        <p:nvPicPr>
          <p:cNvPr id="25" name="Image 24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D732ACC-0693-6969-4EAC-8100A128F8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98469" y="3694705"/>
            <a:ext cx="262889" cy="305919"/>
          </a:xfrm>
          <a:prstGeom prst="rect">
            <a:avLst/>
          </a:prstGeom>
          <a:noFill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5EA3713-2E0C-847D-7770-5026E777AD0C}"/>
              </a:ext>
            </a:extLst>
          </p:cNvPr>
          <p:cNvSpPr/>
          <p:nvPr/>
        </p:nvSpPr>
        <p:spPr>
          <a:xfrm>
            <a:off x="3538977" y="379970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Workflow</a:t>
            </a:r>
            <a:endParaRPr lang="fr-FR" sz="900">
              <a:solidFill>
                <a:srgbClr val="000000"/>
              </a:solidFill>
            </a:endParaRPr>
          </a:p>
        </p:txBody>
      </p:sp>
      <p:pic>
        <p:nvPicPr>
          <p:cNvPr id="27" name="Image 2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EB2668F-B5B3-4FA2-6FD2-1E39077B4D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412468" y="3682981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79090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313</Words>
  <Application>Microsoft Office PowerPoint</Application>
  <PresentationFormat>Grand écran</PresentationFormat>
  <Paragraphs>97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1611</cp:revision>
  <dcterms:created xsi:type="dcterms:W3CDTF">2026-02-27T09:02:55Z</dcterms:created>
  <dcterms:modified xsi:type="dcterms:W3CDTF">2026-05-11T13:20:38Z</dcterms:modified>
</cp:coreProperties>
</file>