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1229"/>
    <a:srgbClr val="5EFBED"/>
    <a:srgbClr val="071A3B"/>
    <a:srgbClr val="0FDE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91903B-7683-773F-7976-39F9C28E7C88}" v="1351" dt="2026-05-11T12:46:32.8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81" autoAdjust="0"/>
    <p:restoredTop sz="94039" autoAdjust="0"/>
  </p:normalViewPr>
  <p:slideViewPr>
    <p:cSldViewPr snapToGrid="0">
      <p:cViewPr varScale="1">
        <p:scale>
          <a:sx n="42" d="100"/>
          <a:sy n="42" d="100"/>
        </p:scale>
        <p:origin x="56" y="6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B96B52-5933-4B3E-A738-ED6853C06048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105DA4-43A5-425D-B26F-E2603D73ED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3971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7DB10F-EB35-568E-4FDB-B5F94837C7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0B6CFB3B-4432-6D67-0B21-B86F5F91C7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E03A24E6-B85D-98A5-5245-4A8F23587D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38612D9-0302-B099-6EC8-BA67BBD7F1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105DA4-43A5-425D-B26F-E2603D73ED4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2917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2613DA-2877-25C3-6390-3072529173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A9B1BE5-DE0F-A7A9-367E-D3F277AA51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83BD95-C75E-D748-06C6-568955590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5D0C4B-DF1B-50E1-EBB3-2711FBFC4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F72B94-A586-4711-92BF-7D5D3AC1B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5890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398C40-A0C2-5DCB-0787-037AD64E1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FF3204E-DDB6-C3EC-3E26-96027E2E70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EFA5B0-9007-33A0-9201-231F5457B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BE8E61-16F7-5C18-97FD-4A58F06D8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B99A54A-B867-06F9-38F8-7C68352FC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7399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C6E0DB0-CE31-E3BA-6AAE-0D63466D15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EEA3EAE-362F-C4D8-5E7A-76EDA1ED99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658360-01C6-E873-498F-579744607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59F578-938A-8331-0B2D-C9F6126A0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145292-EFD3-7149-EF13-09E531D08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7850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AAAC67-32FB-D83C-17A4-95702188D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981DFD-CEB2-C800-5B13-5E8F0DD2C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E880DD-480B-9888-DE8F-183DFC5D1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263BFD-BDFB-48FB-C62F-24F8A4F12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11A842-8A4D-72DF-23D3-5CA0C9786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125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AD156F-F449-A67F-27A3-AAF456997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081527-C8DA-CD5C-1BC5-EA86B44802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8A4CBBA-933C-54F1-8D5B-ACC38A9CA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C79CAAA-BB65-474D-DA13-601A3C7D3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E7521D8-1A77-8FFE-30B9-4DB97AC95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2455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B84B41-77E9-292B-30E6-C6CEFA4E8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60DF59-CE12-B796-A5F4-0C12141057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3336741-73B7-01D7-A22E-AF6F4CBE28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5659E68-DC4C-20B9-B167-EE31B1B1B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0332E88-950F-E123-58BC-588632291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E6FA847-05B6-5890-CEE5-BB671F36F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4404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A468FC-A187-04AE-E676-B5977167F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7FA6FA3-D107-035A-07FF-4F65DEB726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AD7CB08-6EE0-3AAE-582C-F1070EE7BA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13F61AF-610A-77B9-395D-601B4BC40F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DBD4BDD-6140-9600-42A0-4A48126027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A70A396-9954-688A-A3AA-4FC822B95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50FA795-1280-F23E-4415-FE0E863B7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AB421DB-81A3-AEC0-ED9E-939C6C45B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7564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950E59-D428-CC4A-9A7A-8E2E1A51A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9369730-83FE-CDF0-FFED-994BBD668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3743BE7-376A-4A17-D34C-FF1AC1A93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C9B41F6-6A2B-01F0-E8F4-5F7B79360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0451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7823C85-7452-B674-5E13-DFB1BA17C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91C75EB-AE70-FF34-7953-DB3534DA6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7D7FD03-F86D-C434-14C3-B9A3A6A33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5387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87C378-4FA1-8BA6-F0CF-F83B4A7CF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48DCA8-2F7A-D483-4F7B-EF629033A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AA208A0-D934-B95A-A20C-3ED6F8345F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A2DB46-5AE7-35CE-B3B2-729877D11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187453B-3C5A-C28F-06B4-782C419F2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0349316-176A-4A81-3097-D34959D51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6785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CFCE10-865A-EFCC-CC42-6469806F9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9DCE1DF-1C6D-99BD-0A99-A7256FE6F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7168D05-5B3A-3C34-3CD2-CBC84C41D3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EBB4919-3D14-B515-AB4C-9BDAD3796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0F02DC-4F86-A2C5-7BC8-9400F75D8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7724E2D-A885-9329-0A6C-7DAAD5ADF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9038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5C897E2-9CD6-B393-E95E-0CC3B77A3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D25A39-2F97-468A-29A1-1E8B62719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E83E63E-44C3-2259-AEC7-D43C3054BF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5B1568-F367-28BB-32AF-13C172E790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930659-BE54-9C8B-7B3E-74D1C8E6AB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2065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77E36E-3FD7-1E8A-9856-0F8710985E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Image 163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43964C19-62A6-E8DC-A663-2DB153B1AB4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9787" y="6328183"/>
            <a:ext cx="1130918" cy="510988"/>
          </a:xfrm>
          <a:prstGeom prst="rect">
            <a:avLst/>
          </a:prstGeom>
          <a:noFill/>
        </p:spPr>
      </p:pic>
      <p:sp>
        <p:nvSpPr>
          <p:cNvPr id="168" name="Rectangle 167">
            <a:extLst>
              <a:ext uri="{FF2B5EF4-FFF2-40B4-BE49-F238E27FC236}">
                <a16:creationId xmlns:a16="http://schemas.microsoft.com/office/drawing/2014/main" id="{E11F67F2-87C2-41B3-D7D7-20484866B95F}"/>
              </a:ext>
            </a:extLst>
          </p:cNvPr>
          <p:cNvSpPr/>
          <p:nvPr/>
        </p:nvSpPr>
        <p:spPr>
          <a:xfrm>
            <a:off x="2343290" y="-21708"/>
            <a:ext cx="9848710" cy="68862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/>
          </a:p>
          <a:p>
            <a:pPr algn="ctr"/>
            <a:endParaRPr lang="fr-FR" dirty="0"/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7C27959F-B0DA-A418-943D-446BBFEB23C4}"/>
              </a:ext>
            </a:extLst>
          </p:cNvPr>
          <p:cNvSpPr/>
          <p:nvPr/>
        </p:nvSpPr>
        <p:spPr>
          <a:xfrm>
            <a:off x="3268010" y="198201"/>
            <a:ext cx="8418021" cy="12695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b="1" dirty="0">
                <a:solidFill>
                  <a:schemeClr val="tx1"/>
                </a:solidFill>
              </a:rPr>
              <a:t>Optimiser la gestion des lits et hospitalisations </a:t>
            </a:r>
          </a:p>
          <a:p>
            <a:endParaRPr lang="fr-FR" sz="2800" dirty="0">
              <a:solidFill>
                <a:schemeClr val="tx1"/>
              </a:solidFill>
            </a:endParaRPr>
          </a:p>
          <a:p>
            <a:r>
              <a:rPr lang="fr-FR" sz="1100" dirty="0">
                <a:solidFill>
                  <a:schemeClr val="tx1"/>
                </a:solidFill>
              </a:rPr>
              <a:t>Améliorer l’attribution des chambres et la gestion des hospitalisations pour maximiser le taux d’occupation et réduire les délais d’admission. HUBI orchestre les lits, transferts et sorties en temps réel.</a:t>
            </a:r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CA770499-AC7B-70D1-9616-15B018FD3989}"/>
              </a:ext>
            </a:extLst>
          </p:cNvPr>
          <p:cNvSpPr/>
          <p:nvPr/>
        </p:nvSpPr>
        <p:spPr>
          <a:xfrm>
            <a:off x="3352644" y="1657455"/>
            <a:ext cx="2172206" cy="2422873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Collecte des admissions prévues </a:t>
            </a:r>
          </a:p>
          <a:p>
            <a:pPr algn="ctr"/>
            <a:endParaRPr lang="fr-FR" sz="1050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récupère entrées prévues, urgences et sorties.</a:t>
            </a:r>
            <a:br>
              <a:rPr lang="fr-FR" sz="900" dirty="0">
                <a:solidFill>
                  <a:schemeClr val="tx1"/>
                </a:solidFill>
              </a:rPr>
            </a:br>
            <a:r>
              <a:rPr lang="fr-FR" sz="900" dirty="0">
                <a:solidFill>
                  <a:schemeClr val="tx1"/>
                </a:solidFill>
              </a:rPr>
              <a:t>Bénéfice : Vision globale. </a:t>
            </a:r>
          </a:p>
          <a:p>
            <a:endParaRPr lang="fr-FR" sz="900" b="1" dirty="0">
              <a:solidFill>
                <a:schemeClr val="tx1"/>
              </a:solidFill>
            </a:endParaRPr>
          </a:p>
          <a:p>
            <a:endParaRPr lang="fr-FR" sz="900" b="1" dirty="0">
              <a:solidFill>
                <a:schemeClr val="tx1"/>
              </a:solidFill>
            </a:endParaRPr>
          </a:p>
          <a:p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 dirty="0" err="1">
                <a:solidFill>
                  <a:schemeClr val="tx1"/>
                </a:solidFill>
              </a:rPr>
              <a:t>Bed</a:t>
            </a:r>
            <a:r>
              <a:rPr lang="fr-FR" sz="900" b="1" dirty="0">
                <a:solidFill>
                  <a:schemeClr val="tx1"/>
                </a:solidFill>
              </a:rPr>
              <a:t> Data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 b="1">
              <a:solidFill>
                <a:schemeClr val="bg1"/>
              </a:solidFill>
            </a:endParaRPr>
          </a:p>
          <a:p>
            <a:endParaRPr lang="fr-FR" sz="900" b="1" dirty="0">
              <a:solidFill>
                <a:schemeClr val="tx1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63DE7FD3-A9D4-41C8-6E06-4438B058CD9E}"/>
              </a:ext>
            </a:extLst>
          </p:cNvPr>
          <p:cNvSpPr/>
          <p:nvPr/>
        </p:nvSpPr>
        <p:spPr>
          <a:xfrm>
            <a:off x="3464761" y="1724473"/>
            <a:ext cx="262889" cy="278487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2A45FA23-349F-E47F-66CE-6A7EF66C32FC}"/>
              </a:ext>
            </a:extLst>
          </p:cNvPr>
          <p:cNvSpPr/>
          <p:nvPr/>
        </p:nvSpPr>
        <p:spPr>
          <a:xfrm>
            <a:off x="5605410" y="1635743"/>
            <a:ext cx="2165307" cy="244612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Analyse disponibilité des lits </a:t>
            </a: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endParaRPr lang="fr-FR" sz="1050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calcule lits libres par service, isolement, spécialité.</a:t>
            </a:r>
            <a:br>
              <a:rPr lang="fr-FR" sz="900" dirty="0">
                <a:solidFill>
                  <a:schemeClr val="tx1"/>
                </a:solidFill>
              </a:rPr>
            </a:br>
            <a:r>
              <a:rPr lang="fr-FR" sz="900" dirty="0">
                <a:solidFill>
                  <a:schemeClr val="tx1"/>
                </a:solidFill>
              </a:rPr>
              <a:t>Bénéfice : Attribution rapide.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br>
              <a:rPr lang="fr-FR" sz="900" dirty="0"/>
            </a:br>
            <a:r>
              <a:rPr lang="fr-FR" sz="900" dirty="0"/>
              <a:t>IA + RAG</a:t>
            </a:r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 dirty="0" err="1">
                <a:solidFill>
                  <a:schemeClr val="tx1"/>
                </a:solidFill>
              </a:rPr>
              <a:t>Bed</a:t>
            </a:r>
            <a:r>
              <a:rPr lang="fr-FR" sz="900" b="1" dirty="0">
                <a:solidFill>
                  <a:schemeClr val="tx1"/>
                </a:solidFill>
              </a:rPr>
              <a:t> Check</a:t>
            </a:r>
            <a:br>
              <a:rPr lang="fr-FR" sz="900" dirty="0">
                <a:solidFill>
                  <a:schemeClr val="tx1"/>
                </a:solidFill>
              </a:rPr>
            </a:br>
            <a:br>
              <a:rPr lang="fr-FR" sz="900" dirty="0">
                <a:solidFill>
                  <a:schemeClr val="tx1"/>
                </a:solidFill>
              </a:rPr>
            </a:br>
            <a:br>
              <a:rPr lang="fr-FR" sz="900" dirty="0">
                <a:solidFill>
                  <a:schemeClr val="tx1"/>
                </a:solidFill>
              </a:rPr>
            </a:br>
            <a:br>
              <a:rPr lang="fr-FR" sz="900" dirty="0">
                <a:solidFill>
                  <a:schemeClr val="tx1"/>
                </a:solidFill>
              </a:rPr>
            </a:br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6A187F73-5ECE-3DBA-5114-2F548A387CB9}"/>
              </a:ext>
            </a:extLst>
          </p:cNvPr>
          <p:cNvSpPr/>
          <p:nvPr/>
        </p:nvSpPr>
        <p:spPr>
          <a:xfrm>
            <a:off x="5703319" y="1724473"/>
            <a:ext cx="257470" cy="260199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2CD37978-99D4-8C40-61B8-23BC856B3089}"/>
              </a:ext>
            </a:extLst>
          </p:cNvPr>
          <p:cNvSpPr/>
          <p:nvPr/>
        </p:nvSpPr>
        <p:spPr>
          <a:xfrm>
            <a:off x="7851277" y="1625484"/>
            <a:ext cx="2089801" cy="245484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Attribution automatique de chambre </a:t>
            </a:r>
          </a:p>
          <a:p>
            <a:endParaRPr lang="fr-FR" sz="1050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choisit la chambre selon règles médicales.</a:t>
            </a:r>
            <a:br>
              <a:rPr lang="fr-FR" sz="900" dirty="0">
                <a:solidFill>
                  <a:schemeClr val="tx1"/>
                </a:solidFill>
              </a:rPr>
            </a:br>
            <a:r>
              <a:rPr lang="fr-FR" sz="900" dirty="0">
                <a:solidFill>
                  <a:schemeClr val="tx1"/>
                </a:solidFill>
              </a:rPr>
              <a:t>Bénéfice : Optimisation occupation. </a:t>
            </a:r>
          </a:p>
          <a:p>
            <a:endParaRPr lang="fr-FR" sz="900" b="1" dirty="0">
              <a:solidFill>
                <a:schemeClr val="tx1"/>
              </a:solidFill>
            </a:endParaRPr>
          </a:p>
          <a:p>
            <a:endParaRPr lang="fr-FR" sz="900" b="1" dirty="0">
              <a:solidFill>
                <a:schemeClr val="tx1"/>
              </a:solidFill>
            </a:endParaRPr>
          </a:p>
          <a:p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 dirty="0" err="1">
                <a:solidFill>
                  <a:schemeClr val="tx1"/>
                </a:solidFill>
              </a:rPr>
              <a:t>Bed</a:t>
            </a:r>
            <a:r>
              <a:rPr lang="fr-FR" sz="900" b="1" dirty="0">
                <a:solidFill>
                  <a:schemeClr val="tx1"/>
                </a:solidFill>
              </a:rPr>
              <a:t> </a:t>
            </a:r>
            <a:r>
              <a:rPr lang="fr-FR" sz="900" b="1" dirty="0" err="1">
                <a:solidFill>
                  <a:schemeClr val="tx1"/>
                </a:solidFill>
              </a:rPr>
              <a:t>Assign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 b="1">
              <a:solidFill>
                <a:schemeClr val="bg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7915BDA4-9B7B-DE9A-7445-CFA43FF006A6}"/>
              </a:ext>
            </a:extLst>
          </p:cNvPr>
          <p:cNvSpPr/>
          <p:nvPr/>
        </p:nvSpPr>
        <p:spPr>
          <a:xfrm>
            <a:off x="7933317" y="1714609"/>
            <a:ext cx="253179" cy="270063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225B2463-21A1-A851-C2FC-4530D055E90A}"/>
              </a:ext>
            </a:extLst>
          </p:cNvPr>
          <p:cNvSpPr/>
          <p:nvPr/>
        </p:nvSpPr>
        <p:spPr>
          <a:xfrm>
            <a:off x="10034700" y="4199537"/>
            <a:ext cx="2067999" cy="246026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>
                <a:solidFill>
                  <a:schemeClr val="tx1"/>
                </a:solidFill>
              </a:rPr>
              <a:t>Coordination avec nettoyage &amp; </a:t>
            </a:r>
            <a:r>
              <a:rPr lang="fr-FR" sz="1050" b="1" dirty="0">
                <a:solidFill>
                  <a:schemeClr val="tx1"/>
                </a:solidFill>
              </a:rPr>
              <a:t>disponibilité </a:t>
            </a:r>
            <a:endParaRPr lang="fr-FR">
              <a:solidFill>
                <a:schemeClr val="tx1"/>
              </a:solidFill>
            </a:endParaRPr>
          </a:p>
          <a:p>
            <a:pPr algn="ctr"/>
            <a:endParaRPr lang="fr-FR" sz="1050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vérifie ménage et disponibilité réelle.</a:t>
            </a:r>
            <a:br>
              <a:rPr lang="fr-FR" sz="900" dirty="0">
                <a:solidFill>
                  <a:schemeClr val="tx1"/>
                </a:solidFill>
              </a:rPr>
            </a:br>
            <a:r>
              <a:rPr lang="fr-FR" sz="900" dirty="0">
                <a:solidFill>
                  <a:schemeClr val="tx1"/>
                </a:solidFill>
              </a:rPr>
              <a:t>Bénéfice : Lits prêts plus vite.</a:t>
            </a:r>
          </a:p>
          <a:p>
            <a:endParaRPr lang="fr-FR" sz="900" b="1" dirty="0">
              <a:solidFill>
                <a:schemeClr val="tx1"/>
              </a:solidFill>
            </a:endParaRPr>
          </a:p>
          <a:p>
            <a:endParaRPr lang="fr-FR" sz="900" b="1" dirty="0">
              <a:solidFill>
                <a:schemeClr val="tx1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 dirty="0" err="1">
                <a:solidFill>
                  <a:schemeClr val="tx1"/>
                </a:solidFill>
              </a:rPr>
              <a:t>Bed</a:t>
            </a:r>
            <a:r>
              <a:rPr lang="fr-FR" sz="900" b="1" dirty="0">
                <a:solidFill>
                  <a:schemeClr val="tx1"/>
                </a:solidFill>
              </a:rPr>
              <a:t> Ready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26F9A66E-0DF2-6629-731D-0FBAD4447079}"/>
              </a:ext>
            </a:extLst>
          </p:cNvPr>
          <p:cNvSpPr/>
          <p:nvPr/>
        </p:nvSpPr>
        <p:spPr>
          <a:xfrm>
            <a:off x="10065256" y="4256707"/>
            <a:ext cx="238595" cy="24289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BEBA4896-5F5E-B6DF-13BD-0BF7407AC65D}"/>
              </a:ext>
            </a:extLst>
          </p:cNvPr>
          <p:cNvSpPr/>
          <p:nvPr/>
        </p:nvSpPr>
        <p:spPr>
          <a:xfrm>
            <a:off x="7856705" y="4197829"/>
            <a:ext cx="2084373" cy="244612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Suivi temps réel occupation</a:t>
            </a:r>
          </a:p>
          <a:p>
            <a:pPr algn="ctr"/>
            <a:endParaRPr lang="fr-FR" sz="1050" dirty="0">
              <a:solidFill>
                <a:schemeClr val="tx1"/>
              </a:solidFill>
            </a:endParaRPr>
          </a:p>
          <a:p>
            <a:pPr algn="ctr"/>
            <a:r>
              <a:rPr lang="fr-FR" sz="1050" dirty="0">
                <a:solidFill>
                  <a:schemeClr val="tx1"/>
                </a:solidFill>
              </a:rPr>
              <a:t> </a:t>
            </a:r>
          </a:p>
          <a:p>
            <a:r>
              <a:rPr lang="fr-FR" sz="900" dirty="0">
                <a:solidFill>
                  <a:schemeClr val="tx1"/>
                </a:solidFill>
              </a:rPr>
              <a:t>HUBI affiche taux occupation et alertes saturation.</a:t>
            </a:r>
            <a:br>
              <a:rPr lang="fr-FR" sz="900" dirty="0">
                <a:solidFill>
                  <a:schemeClr val="tx1"/>
                </a:solidFill>
              </a:rPr>
            </a:br>
            <a:r>
              <a:rPr lang="fr-FR" sz="900" dirty="0">
                <a:solidFill>
                  <a:schemeClr val="tx1"/>
                </a:solidFill>
              </a:rPr>
              <a:t>Bénéfice : Pilotage.</a:t>
            </a:r>
          </a:p>
          <a:p>
            <a:endParaRPr lang="fr-FR" sz="900" dirty="0"/>
          </a:p>
          <a:p>
            <a:br>
              <a:rPr lang="fr-FR" sz="900" dirty="0"/>
            </a:br>
            <a:r>
              <a:rPr lang="fr-FR" sz="900"/>
              <a:t>Analytics </a:t>
            </a:r>
            <a:endParaRPr lang="fr-FR"/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 dirty="0" err="1">
                <a:solidFill>
                  <a:schemeClr val="tx1"/>
                </a:solidFill>
              </a:rPr>
              <a:t>Bed</a:t>
            </a:r>
            <a:r>
              <a:rPr lang="fr-FR" sz="900" b="1" dirty="0">
                <a:solidFill>
                  <a:schemeClr val="tx1"/>
                </a:solidFill>
              </a:rPr>
              <a:t> Monitor</a:t>
            </a:r>
          </a:p>
          <a:p>
            <a:pPr algn="ctr"/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DED322F5-FB29-B261-E243-0927B02263CE}"/>
              </a:ext>
            </a:extLst>
          </p:cNvPr>
          <p:cNvSpPr/>
          <p:nvPr/>
        </p:nvSpPr>
        <p:spPr>
          <a:xfrm>
            <a:off x="7951605" y="4256707"/>
            <a:ext cx="284247" cy="24289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6</a:t>
            </a:r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68850FB3-8975-0D0D-29F7-F81F06FD36DE}"/>
              </a:ext>
            </a:extLst>
          </p:cNvPr>
          <p:cNvSpPr/>
          <p:nvPr/>
        </p:nvSpPr>
        <p:spPr>
          <a:xfrm>
            <a:off x="-34784" y="-51283"/>
            <a:ext cx="3072870" cy="6957082"/>
          </a:xfrm>
          <a:prstGeom prst="rect">
            <a:avLst/>
          </a:prstGeom>
          <a:solidFill>
            <a:srgbClr val="05122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5" name="ZoneTexte 194">
            <a:extLst>
              <a:ext uri="{FF2B5EF4-FFF2-40B4-BE49-F238E27FC236}">
                <a16:creationId xmlns:a16="http://schemas.microsoft.com/office/drawing/2014/main" id="{808A8FE3-A252-C86A-EA2E-3175FE5C1D3B}"/>
              </a:ext>
            </a:extLst>
          </p:cNvPr>
          <p:cNvSpPr txBox="1"/>
          <p:nvPr/>
        </p:nvSpPr>
        <p:spPr>
          <a:xfrm>
            <a:off x="0" y="1679807"/>
            <a:ext cx="2799590" cy="964367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fr-FR" sz="1000" b="1" dirty="0">
                <a:solidFill>
                  <a:srgbClr val="5EFBED"/>
                </a:solidFill>
              </a:rPr>
              <a:t>Bénéfices</a:t>
            </a:r>
            <a:endParaRPr lang="fr-FR" sz="1000" b="1" kern="100" dirty="0">
              <a:solidFill>
                <a:schemeClr val="bg1"/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fr-FR" sz="1000" dirty="0">
                <a:solidFill>
                  <a:schemeClr val="bg1"/>
                </a:solidFill>
              </a:rPr>
              <a:t>• Augmenter taux occupation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Réduire attente admission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Optimiser chambres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Fluidifier hospitalisation</a:t>
            </a:r>
            <a:endParaRPr lang="fr-FR" sz="1000" b="1" kern="100" dirty="0">
              <a:solidFill>
                <a:schemeClr val="bg1"/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6" name="ZoneTexte 195">
            <a:extLst>
              <a:ext uri="{FF2B5EF4-FFF2-40B4-BE49-F238E27FC236}">
                <a16:creationId xmlns:a16="http://schemas.microsoft.com/office/drawing/2014/main" id="{29786249-5208-FBE8-EABE-30486C23D605}"/>
              </a:ext>
            </a:extLst>
          </p:cNvPr>
          <p:cNvSpPr txBox="1"/>
          <p:nvPr/>
        </p:nvSpPr>
        <p:spPr>
          <a:xfrm>
            <a:off x="9642" y="3495552"/>
            <a:ext cx="2822715" cy="1015663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fr-FR" sz="1000" b="1" dirty="0">
                <a:solidFill>
                  <a:srgbClr val="5EFBED"/>
                </a:solidFill>
              </a:rPr>
              <a:t>KPI impactés</a:t>
            </a:r>
            <a:endParaRPr lang="fr-FR" sz="1000" b="1" dirty="0">
              <a:solidFill>
                <a:schemeClr val="bg1"/>
              </a:solidFill>
            </a:endParaRPr>
          </a:p>
          <a:p>
            <a:endParaRPr lang="fr-FR" sz="1000" b="1" dirty="0">
              <a:solidFill>
                <a:schemeClr val="bg1"/>
              </a:solidFill>
            </a:endParaRPr>
          </a:p>
          <a:p>
            <a:r>
              <a:rPr lang="fr-FR" sz="1000" dirty="0">
                <a:solidFill>
                  <a:schemeClr val="bg1"/>
                </a:solidFill>
              </a:rPr>
              <a:t>• Taux occupation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Temps admission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Lits disponibles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Durée attente admission</a:t>
            </a:r>
            <a:endParaRPr lang="fr-FR" sz="10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7" name="Rectangle : coins arrondis 196">
            <a:extLst>
              <a:ext uri="{FF2B5EF4-FFF2-40B4-BE49-F238E27FC236}">
                <a16:creationId xmlns:a16="http://schemas.microsoft.com/office/drawing/2014/main" id="{0F1CF274-2CE9-EE19-2A23-16E6B1F0B2EA}"/>
              </a:ext>
            </a:extLst>
          </p:cNvPr>
          <p:cNvSpPr/>
          <p:nvPr/>
        </p:nvSpPr>
        <p:spPr>
          <a:xfrm>
            <a:off x="49148" y="112927"/>
            <a:ext cx="2743705" cy="121648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Santé / Hôpital &amp; Clinique</a:t>
            </a:r>
            <a:endParaRPr lang="fr-FR" sz="2800" b="1" dirty="0">
              <a:solidFill>
                <a:schemeClr val="bg1"/>
              </a:solidFill>
            </a:endParaRPr>
          </a:p>
        </p:txBody>
      </p:sp>
      <p:pic>
        <p:nvPicPr>
          <p:cNvPr id="198" name="Image 197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66198128-142D-C9C6-BB08-B1A79FF41C4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123" y="6353514"/>
            <a:ext cx="1130918" cy="510988"/>
          </a:xfrm>
          <a:prstGeom prst="rect">
            <a:avLst/>
          </a:prstGeom>
          <a:noFill/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F0AC2CE-E869-068B-AB49-7BC71309F82D}"/>
              </a:ext>
            </a:extLst>
          </p:cNvPr>
          <p:cNvSpPr/>
          <p:nvPr/>
        </p:nvSpPr>
        <p:spPr>
          <a:xfrm>
            <a:off x="10021638" y="1635742"/>
            <a:ext cx="2079265" cy="246026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Gestion des transferts internes</a:t>
            </a:r>
          </a:p>
          <a:p>
            <a:r>
              <a:rPr lang="fr-FR" sz="1050" dirty="0">
                <a:solidFill>
                  <a:schemeClr val="tx1"/>
                </a:solidFill>
              </a:rPr>
              <a:t> </a:t>
            </a:r>
          </a:p>
          <a:p>
            <a:endParaRPr lang="fr-FR" sz="1050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organise changements de service.</a:t>
            </a:r>
            <a:br>
              <a:rPr lang="fr-FR" sz="900" dirty="0">
                <a:solidFill>
                  <a:schemeClr val="tx1"/>
                </a:solidFill>
              </a:rPr>
            </a:br>
            <a:r>
              <a:rPr lang="fr-FR" sz="900" dirty="0">
                <a:solidFill>
                  <a:schemeClr val="tx1"/>
                </a:solidFill>
              </a:rPr>
              <a:t>Bénéfice : Moins d’attente.</a:t>
            </a:r>
          </a:p>
          <a:p>
            <a:endParaRPr lang="fr-FR" sz="900" dirty="0"/>
          </a:p>
          <a:p>
            <a:endParaRPr lang="fr-FR" sz="900" b="1" dirty="0">
              <a:solidFill>
                <a:schemeClr val="tx1"/>
              </a:solidFill>
            </a:endParaRPr>
          </a:p>
          <a:p>
            <a:br>
              <a:rPr lang="fr-FR" sz="900" b="1" dirty="0">
                <a:solidFill>
                  <a:schemeClr val="tx1"/>
                </a:solidFill>
              </a:rPr>
            </a:br>
            <a:r>
              <a:rPr lang="fr-FR" sz="900" b="1">
                <a:solidFill>
                  <a:schemeClr val="tx1"/>
                </a:solidFill>
              </a:rPr>
              <a:t>Agent HUBI Transfer</a:t>
            </a:r>
            <a:br>
              <a:rPr lang="fr-FR" sz="900" b="1" dirty="0">
                <a:solidFill>
                  <a:srgbClr val="5EFBED"/>
                </a:solidFill>
              </a:rPr>
            </a:br>
            <a:endParaRPr lang="fr-FR" sz="90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3B323FD-FECA-9FF2-0C2B-B3F552E75229}"/>
              </a:ext>
            </a:extLst>
          </p:cNvPr>
          <p:cNvSpPr/>
          <p:nvPr/>
        </p:nvSpPr>
        <p:spPr>
          <a:xfrm>
            <a:off x="5626200" y="4213675"/>
            <a:ext cx="2136883" cy="244612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Optimisation continue</a:t>
            </a:r>
          </a:p>
          <a:p>
            <a:pPr algn="ctr"/>
            <a:r>
              <a:rPr lang="fr-FR" sz="1050" dirty="0">
                <a:solidFill>
                  <a:schemeClr val="tx1"/>
                </a:solidFill>
              </a:rPr>
              <a:t> </a:t>
            </a:r>
          </a:p>
          <a:p>
            <a:pPr algn="ctr"/>
            <a:endParaRPr lang="fr-FR" sz="1050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propose réorganisation.</a:t>
            </a:r>
            <a:br>
              <a:rPr lang="fr-FR" sz="900" dirty="0">
                <a:solidFill>
                  <a:schemeClr val="tx1"/>
                </a:solidFill>
              </a:rPr>
            </a:br>
            <a:r>
              <a:rPr lang="fr-FR" sz="900" dirty="0">
                <a:solidFill>
                  <a:schemeClr val="tx1"/>
                </a:solidFill>
              </a:rPr>
              <a:t>Bénéfice : Plus de capacité.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 dirty="0">
              <a:solidFill>
                <a:schemeClr val="tx1"/>
              </a:solidFill>
            </a:endParaRPr>
          </a:p>
          <a:p>
            <a:endParaRPr lang="fr-FR" sz="900" dirty="0"/>
          </a:p>
          <a:p>
            <a:endParaRPr lang="fr-FR" sz="900" b="1" dirty="0">
              <a:solidFill>
                <a:schemeClr val="tx1"/>
              </a:solidFill>
            </a:endParaRPr>
          </a:p>
          <a:p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 dirty="0" err="1">
                <a:solidFill>
                  <a:schemeClr val="tx1"/>
                </a:solidFill>
              </a:rPr>
              <a:t>Bed</a:t>
            </a:r>
            <a:r>
              <a:rPr lang="fr-FR" sz="900" b="1" dirty="0">
                <a:solidFill>
                  <a:schemeClr val="tx1"/>
                </a:solidFill>
              </a:rPr>
              <a:t> </a:t>
            </a:r>
            <a:r>
              <a:rPr lang="fr-FR" sz="900" b="1" dirty="0" err="1">
                <a:solidFill>
                  <a:schemeClr val="tx1"/>
                </a:solidFill>
              </a:rPr>
              <a:t>Optimize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 dirty="0">
              <a:solidFill>
                <a:srgbClr val="5EFBED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9C40CA0-2EAF-3603-4AF4-41114A4D3C18}"/>
              </a:ext>
            </a:extLst>
          </p:cNvPr>
          <p:cNvSpPr/>
          <p:nvPr/>
        </p:nvSpPr>
        <p:spPr>
          <a:xfrm>
            <a:off x="10110097" y="1714968"/>
            <a:ext cx="253179" cy="270063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0D783D7-8795-5EB6-EA07-0CD944FF0E50}"/>
              </a:ext>
            </a:extLst>
          </p:cNvPr>
          <p:cNvSpPr/>
          <p:nvPr/>
        </p:nvSpPr>
        <p:spPr>
          <a:xfrm>
            <a:off x="5689930" y="4295302"/>
            <a:ext cx="284247" cy="24289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7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14AFDD0-DA8F-E820-77B3-566D4640F6B1}"/>
              </a:ext>
            </a:extLst>
          </p:cNvPr>
          <p:cNvSpPr/>
          <p:nvPr/>
        </p:nvSpPr>
        <p:spPr>
          <a:xfrm>
            <a:off x="10244581" y="6331892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Agent autonome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10" name="Image 9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32E4401B-4B08-976B-4C58-4613E6F1BC3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10118072" y="6215170"/>
            <a:ext cx="262889" cy="305919"/>
          </a:xfrm>
          <a:prstGeom prst="rect">
            <a:avLst/>
          </a:prstGeom>
          <a:noFill/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FA56286-DF2B-1BB9-14DF-E5E3FA714456}"/>
              </a:ext>
            </a:extLst>
          </p:cNvPr>
          <p:cNvSpPr/>
          <p:nvPr/>
        </p:nvSpPr>
        <p:spPr>
          <a:xfrm>
            <a:off x="5883596" y="6331892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Agent autonome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15" name="Image 14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E483A92C-BDF3-0619-8D5B-96E757985D7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5757087" y="6215170"/>
            <a:ext cx="262889" cy="305919"/>
          </a:xfrm>
          <a:prstGeom prst="rect">
            <a:avLst/>
          </a:prstGeom>
          <a:noFill/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DF4297D8-BAC9-A03E-14E1-0B4C00FECA22}"/>
              </a:ext>
            </a:extLst>
          </p:cNvPr>
          <p:cNvSpPr/>
          <p:nvPr/>
        </p:nvSpPr>
        <p:spPr>
          <a:xfrm>
            <a:off x="10232857" y="3752815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Agent autonome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19" name="Image 18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86C05F73-6C5D-C7B2-110E-174F567C1C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10094625" y="3636093"/>
            <a:ext cx="262889" cy="305919"/>
          </a:xfrm>
          <a:prstGeom prst="rect">
            <a:avLst/>
          </a:prstGeom>
          <a:noFill/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05069467-D4D4-3A41-AF06-F0A93C9E7946}"/>
              </a:ext>
            </a:extLst>
          </p:cNvPr>
          <p:cNvSpPr/>
          <p:nvPr/>
        </p:nvSpPr>
        <p:spPr>
          <a:xfrm>
            <a:off x="8122704" y="6331892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Agent 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23" name="Image 22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EF11F587-F0F8-6567-1B52-A38A7C8DAE3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7996195" y="6215170"/>
            <a:ext cx="262889" cy="305919"/>
          </a:xfrm>
          <a:prstGeom prst="rect">
            <a:avLst/>
          </a:prstGeom>
          <a:noFill/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05DB45C5-32AB-9EED-8EB0-E1DEC204037E}"/>
              </a:ext>
            </a:extLst>
          </p:cNvPr>
          <p:cNvSpPr/>
          <p:nvPr/>
        </p:nvSpPr>
        <p:spPr>
          <a:xfrm>
            <a:off x="5836703" y="3764537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Automation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25" name="Image 24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4E573979-E56A-1863-5734-1D907C6A56F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5710194" y="3647815"/>
            <a:ext cx="262889" cy="305919"/>
          </a:xfrm>
          <a:prstGeom prst="rect">
            <a:avLst/>
          </a:prstGeom>
          <a:noFill/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1A9D57C4-FBCE-694F-282C-19D37C289844}"/>
              </a:ext>
            </a:extLst>
          </p:cNvPr>
          <p:cNvSpPr/>
          <p:nvPr/>
        </p:nvSpPr>
        <p:spPr>
          <a:xfrm>
            <a:off x="3550702" y="3729367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Automation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27" name="Image 26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031BCE33-DB29-A643-24A2-136B1A4698F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3424193" y="3612645"/>
            <a:ext cx="262889" cy="305919"/>
          </a:xfrm>
          <a:prstGeom prst="rect">
            <a:avLst/>
          </a:prstGeom>
          <a:noFill/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1333AAEC-DADD-4F11-CCE0-3A1A849F64C0}"/>
              </a:ext>
            </a:extLst>
          </p:cNvPr>
          <p:cNvSpPr/>
          <p:nvPr/>
        </p:nvSpPr>
        <p:spPr>
          <a:xfrm>
            <a:off x="8040640" y="3787982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Workflow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29" name="Image 28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FAA5A7A3-B0DC-D5D7-4FF8-3044A904A66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7914131" y="3671260"/>
            <a:ext cx="262889" cy="30591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9201902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34871</TotalTime>
  <Words>276</Words>
  <Application>Microsoft Office PowerPoint</Application>
  <PresentationFormat>Grand écran</PresentationFormat>
  <Paragraphs>96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Keltoum Penot</dc:creator>
  <cp:lastModifiedBy>Keltoum Penot</cp:lastModifiedBy>
  <cp:revision>1611</cp:revision>
  <dcterms:created xsi:type="dcterms:W3CDTF">2026-02-27T09:02:55Z</dcterms:created>
  <dcterms:modified xsi:type="dcterms:W3CDTF">2026-05-11T13:21:11Z</dcterms:modified>
</cp:coreProperties>
</file>