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91"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1229"/>
    <a:srgbClr val="5EFBED"/>
    <a:srgbClr val="071A3B"/>
    <a:srgbClr val="0FDE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91903B-7683-773F-7976-39F9C28E7C88}" v="1351" dt="2026-05-11T12:46:32.8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1" autoAdjust="0"/>
    <p:restoredTop sz="94039" autoAdjust="0"/>
  </p:normalViewPr>
  <p:slideViewPr>
    <p:cSldViewPr snapToGrid="0">
      <p:cViewPr varScale="1">
        <p:scale>
          <a:sx n="42" d="100"/>
          <a:sy n="42" d="100"/>
        </p:scale>
        <p:origin x="56" y="6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B96B52-5933-4B3E-A738-ED6853C06048}" type="datetimeFigureOut">
              <a:rPr lang="fr-FR" smtClean="0"/>
              <a:t>11/05/2026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105DA4-43A5-425D-B26F-E2603D73ED45}" type="slidenum">
              <a:rPr lang="fr-FR" smtClean="0"/>
              <a:t>‹N°›</a:t>
            </a:fld>
            <a:endParaRPr lang="fr-FR"/>
          </a:p>
        </p:txBody>
      </p:sp>
    </p:spTree>
    <p:extLst>
      <p:ext uri="{BB962C8B-B14F-4D97-AF65-F5344CB8AC3E}">
        <p14:creationId xmlns:p14="http://schemas.microsoft.com/office/powerpoint/2010/main" val="3043971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17D7B-D2D4-1C32-9E96-85FAC5BA4E1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5822F92-8A6D-3916-1676-469DE7ED4AC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35BD0E1-56EB-A877-D827-404411B3D33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BBEB14D-F1E4-1802-4B9E-C01591C25896}"/>
              </a:ext>
            </a:extLst>
          </p:cNvPr>
          <p:cNvSpPr>
            <a:spLocks noGrp="1"/>
          </p:cNvSpPr>
          <p:nvPr>
            <p:ph type="sldNum" sz="quarter" idx="5"/>
          </p:nvPr>
        </p:nvSpPr>
        <p:spPr/>
        <p:txBody>
          <a:bodyPr/>
          <a:lstStyle/>
          <a:p>
            <a:fld id="{A1105DA4-43A5-425D-B26F-E2603D73ED45}" type="slidenum">
              <a:rPr lang="fr-FR" smtClean="0"/>
              <a:t>1</a:t>
            </a:fld>
            <a:endParaRPr lang="fr-FR"/>
          </a:p>
        </p:txBody>
      </p:sp>
    </p:spTree>
    <p:extLst>
      <p:ext uri="{BB962C8B-B14F-4D97-AF65-F5344CB8AC3E}">
        <p14:creationId xmlns:p14="http://schemas.microsoft.com/office/powerpoint/2010/main" val="3889525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2613DA-2877-25C3-6390-3072529173F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A9B1BE5-DE0F-A7A9-367E-D3F277AA51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383BD95-C75E-D748-06C6-56895559015B}"/>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AA5D0C4B-DF1B-50E1-EBB3-2711FBFC4F6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4F72B94-A586-4711-92BF-7D5D3AC1BD8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1865890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398C40-A0C2-5DCB-0787-037AD64E1A5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FF3204E-DDB6-C3EC-3E26-96027E2E700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EEFA5B0-9007-33A0-9201-231F5457BC06}"/>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44BE8E61-16F7-5C18-97FD-4A58F06D86B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B99A54A-B867-06F9-38F8-7C68352FC1B6}"/>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357739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C6E0DB0-CE31-E3BA-6AAE-0D63466D150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EEA3EAE-362F-C4D8-5E7A-76EDA1ED990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1658360-01C6-E873-498F-579744607201}"/>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F159F578-938A-8331-0B2D-C9F6126A0D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8145292-EFD3-7149-EF13-09E531D0874A}"/>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227850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AAC67-32FB-D83C-17A4-95702188DF7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4981DFD-CEB2-C800-5B13-5E8F0DD2C58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CE880DD-480B-9888-DE8F-183DFC5D135D}"/>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BA263BFD-BDFB-48FB-C62F-24F8A4F1275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811A842-8A4D-72DF-23D3-5CA0C9786EE3}"/>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77125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AD156F-F449-A67F-27A3-AAF4569978C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D081527-C8DA-CD5C-1BC5-EA86B44802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8A4CBBA-933C-54F1-8D5B-ACC38A9CAD9D}"/>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7C79CAAA-BB65-474D-DA13-601A3C7D332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E7521D8-1A77-8FFE-30B9-4DB97AC95732}"/>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622455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B84B41-77E9-292B-30E6-C6CEFA4E837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B60DF59-CE12-B796-A5F4-0C12141057E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3336741-73B7-01D7-A22E-AF6F4CBE280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5659E68-DC4C-20B9-B167-EE31B1B1B125}"/>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6" name="Espace réservé du pied de page 5">
            <a:extLst>
              <a:ext uri="{FF2B5EF4-FFF2-40B4-BE49-F238E27FC236}">
                <a16:creationId xmlns:a16="http://schemas.microsoft.com/office/drawing/2014/main" id="{20332E88-950F-E123-58BC-5886322918E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E6FA847-05B6-5890-CEE5-BB671F36F57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304404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A468FC-A187-04AE-E676-B5977167F64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7FA6FA3-D107-035A-07FF-4F65DEB726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AD7CB08-6EE0-3AAE-582C-F1070EE7BAA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13F61AF-610A-77B9-395D-601B4BC40F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DBD4BDD-6140-9600-42A0-4A481260274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A70A396-9954-688A-A3AA-4FC822B95FA3}"/>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8" name="Espace réservé du pied de page 7">
            <a:extLst>
              <a:ext uri="{FF2B5EF4-FFF2-40B4-BE49-F238E27FC236}">
                <a16:creationId xmlns:a16="http://schemas.microsoft.com/office/drawing/2014/main" id="{550FA795-1280-F23E-4415-FE0E863B79B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AB421DB-81A3-AEC0-ED9E-939C6C45BE2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3337564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950E59-D428-CC4A-9A7A-8E2E1A51AB4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9369730-83FE-CDF0-FFED-994BBD6688D7}"/>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4" name="Espace réservé du pied de page 3">
            <a:extLst>
              <a:ext uri="{FF2B5EF4-FFF2-40B4-BE49-F238E27FC236}">
                <a16:creationId xmlns:a16="http://schemas.microsoft.com/office/drawing/2014/main" id="{C3743BE7-376A-4A17-D34C-FF1AC1A937D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C9B41F6-6A2B-01F0-E8F4-5F7B793608F3}"/>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30451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7823C85-7452-B674-5E13-DFB1BA17CD00}"/>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3" name="Espace réservé du pied de page 2">
            <a:extLst>
              <a:ext uri="{FF2B5EF4-FFF2-40B4-BE49-F238E27FC236}">
                <a16:creationId xmlns:a16="http://schemas.microsoft.com/office/drawing/2014/main" id="{B91C75EB-AE70-FF34-7953-DB3534DA61A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7D7FD03-F86D-C434-14C3-B9A3A6A33FFE}"/>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75387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87C378-4FA1-8BA6-F0CF-F83B4A7CFFB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248DCA8-2F7A-D483-4F7B-EF629033A2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AA208A0-D934-B95A-A20C-3ED6F8345F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A2DB46-5AE7-35CE-B3B2-729877D11445}"/>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6" name="Espace réservé du pied de page 5">
            <a:extLst>
              <a:ext uri="{FF2B5EF4-FFF2-40B4-BE49-F238E27FC236}">
                <a16:creationId xmlns:a16="http://schemas.microsoft.com/office/drawing/2014/main" id="{1187453B-3C5A-C28F-06B4-782C419F215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0349316-176A-4A81-3097-D34959D51BF9}"/>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876785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CFCE10-865A-EFCC-CC42-6469806F9A0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9DCE1DF-1C6D-99BD-0A99-A7256FE6F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7168D05-5B3A-3C34-3CD2-CBC84C41D3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EBB4919-3D14-B515-AB4C-9BDAD3796779}"/>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6" name="Espace réservé du pied de page 5">
            <a:extLst>
              <a:ext uri="{FF2B5EF4-FFF2-40B4-BE49-F238E27FC236}">
                <a16:creationId xmlns:a16="http://schemas.microsoft.com/office/drawing/2014/main" id="{890F02DC-4F86-A2C5-7BC8-9400F75D875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7724E2D-A885-9329-0A6C-7DAAD5ADF690}"/>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029038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5C897E2-9CD6-B393-E95E-0CC3B77A3D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DD25A39-2F97-468A-29A1-1E8B62719F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E83E63E-44C3-2259-AEC7-D43C3054BF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145B1568-F367-28BB-32AF-13C172E790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3930659-BE54-9C8B-7B3E-74D1C8E6AB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C1810F9-7AAD-432A-84F4-0B4D200970FB}" type="slidenum">
              <a:rPr lang="fr-FR" smtClean="0"/>
              <a:t>‹N°›</a:t>
            </a:fld>
            <a:endParaRPr lang="fr-FR"/>
          </a:p>
        </p:txBody>
      </p:sp>
    </p:spTree>
    <p:extLst>
      <p:ext uri="{BB962C8B-B14F-4D97-AF65-F5344CB8AC3E}">
        <p14:creationId xmlns:p14="http://schemas.microsoft.com/office/powerpoint/2010/main" val="2842065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9C418-CE36-3A76-8A83-E5116513E9AB}"/>
            </a:ext>
          </a:extLst>
        </p:cNvPr>
        <p:cNvGrpSpPr/>
        <p:nvPr/>
      </p:nvGrpSpPr>
      <p:grpSpPr>
        <a:xfrm>
          <a:off x="0" y="0"/>
          <a:ext cx="0" cy="0"/>
          <a:chOff x="0" y="0"/>
          <a:chExt cx="0" cy="0"/>
        </a:xfrm>
      </p:grpSpPr>
      <p:pic>
        <p:nvPicPr>
          <p:cNvPr id="164" name="Image 163" descr="Une image contenant Graphique, clipart, Police, dessin humoristique&#10;&#10;Le contenu généré par l’IA peut être incorrect.">
            <a:extLst>
              <a:ext uri="{FF2B5EF4-FFF2-40B4-BE49-F238E27FC236}">
                <a16:creationId xmlns:a16="http://schemas.microsoft.com/office/drawing/2014/main" id="{0499D5AA-523C-7AFA-EAD8-30E20E0698D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39787" y="6328183"/>
            <a:ext cx="1130918" cy="510988"/>
          </a:xfrm>
          <a:prstGeom prst="rect">
            <a:avLst/>
          </a:prstGeom>
          <a:noFill/>
        </p:spPr>
      </p:pic>
      <p:sp>
        <p:nvSpPr>
          <p:cNvPr id="168" name="Rectangle 167">
            <a:extLst>
              <a:ext uri="{FF2B5EF4-FFF2-40B4-BE49-F238E27FC236}">
                <a16:creationId xmlns:a16="http://schemas.microsoft.com/office/drawing/2014/main" id="{7B96226B-0305-A815-57BC-0FCC6C7FE157}"/>
              </a:ext>
            </a:extLst>
          </p:cNvPr>
          <p:cNvSpPr/>
          <p:nvPr/>
        </p:nvSpPr>
        <p:spPr>
          <a:xfrm>
            <a:off x="2343290" y="-21708"/>
            <a:ext cx="9848710" cy="6886210"/>
          </a:xfrm>
          <a:prstGeom prst="rect">
            <a:avLst/>
          </a:prstGeom>
          <a:solidFill>
            <a:schemeClr val="bg1">
              <a:lumMod val="95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9" name="Rectangle 168">
            <a:extLst>
              <a:ext uri="{FF2B5EF4-FFF2-40B4-BE49-F238E27FC236}">
                <a16:creationId xmlns:a16="http://schemas.microsoft.com/office/drawing/2014/main" id="{9583BA35-EDB4-2BE0-3496-0DCCAA076893}"/>
              </a:ext>
            </a:extLst>
          </p:cNvPr>
          <p:cNvSpPr/>
          <p:nvPr/>
        </p:nvSpPr>
        <p:spPr>
          <a:xfrm>
            <a:off x="3268010" y="198201"/>
            <a:ext cx="8418021" cy="12695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b="1" dirty="0">
                <a:solidFill>
                  <a:schemeClr val="tx1"/>
                </a:solidFill>
              </a:rPr>
              <a:t>Optimiser la gestion d’entrepôt (WMS intelligent)</a:t>
            </a:r>
          </a:p>
          <a:p>
            <a:endParaRPr lang="fr-FR" sz="2800" dirty="0">
              <a:solidFill>
                <a:schemeClr val="tx1"/>
              </a:solidFill>
            </a:endParaRPr>
          </a:p>
          <a:p>
            <a:r>
              <a:rPr lang="fr-FR" sz="1100" dirty="0">
                <a:solidFill>
                  <a:schemeClr val="tx1"/>
                </a:solidFill>
              </a:rPr>
              <a:t>Automatiser la gestion des flux en entrepôt pour améliorer la productivité, réduire les erreurs de préparation et optimiser l’utilisation des ressources. HUBI orchestre les entrées, le stockage, la préparation et les expéditions en temps réel.</a:t>
            </a:r>
          </a:p>
        </p:txBody>
      </p:sp>
      <p:sp>
        <p:nvSpPr>
          <p:cNvPr id="170" name="Rectangle 169">
            <a:extLst>
              <a:ext uri="{FF2B5EF4-FFF2-40B4-BE49-F238E27FC236}">
                <a16:creationId xmlns:a16="http://schemas.microsoft.com/office/drawing/2014/main" id="{8D30A628-B625-12B6-02A8-DCA4761C567A}"/>
              </a:ext>
            </a:extLst>
          </p:cNvPr>
          <p:cNvSpPr/>
          <p:nvPr/>
        </p:nvSpPr>
        <p:spPr>
          <a:xfrm>
            <a:off x="3352644" y="1657455"/>
            <a:ext cx="2172206" cy="2422873"/>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fr-FR" sz="1050" dirty="0">
              <a:solidFill>
                <a:schemeClr val="tx1"/>
              </a:solidFill>
            </a:endParaRPr>
          </a:p>
          <a:p>
            <a:endParaRPr lang="fr-FR" sz="1050" dirty="0">
              <a:solidFill>
                <a:schemeClr val="tx1"/>
              </a:solidFill>
            </a:endParaRPr>
          </a:p>
          <a:p>
            <a:endParaRPr lang="fr-FR" sz="1050" dirty="0">
              <a:solidFill>
                <a:schemeClr val="tx1"/>
              </a:solidFill>
            </a:endParaRPr>
          </a:p>
          <a:p>
            <a:endParaRPr lang="fr-FR" sz="1050" b="1" dirty="0">
              <a:solidFill>
                <a:schemeClr val="tx1"/>
              </a:solidFill>
            </a:endParaRPr>
          </a:p>
          <a:p>
            <a:endParaRPr lang="fr-FR" sz="1050" b="1" dirty="0">
              <a:solidFill>
                <a:schemeClr val="tx1"/>
              </a:solidFill>
            </a:endParaRPr>
          </a:p>
          <a:p>
            <a:pPr algn="ctr"/>
            <a:r>
              <a:rPr lang="fr-FR" sz="1050" b="1" dirty="0">
                <a:solidFill>
                  <a:schemeClr val="tx1"/>
                </a:solidFill>
              </a:rPr>
              <a:t>Réception des ordres et prévisions de flux</a:t>
            </a:r>
          </a:p>
          <a:p>
            <a:br>
              <a:rPr lang="fr-FR" sz="1050" dirty="0">
                <a:solidFill>
                  <a:schemeClr val="tx1"/>
                </a:solidFill>
              </a:rPr>
            </a:br>
            <a:r>
              <a:rPr lang="fr-FR" sz="1050" dirty="0">
                <a:solidFill>
                  <a:schemeClr val="tx1"/>
                </a:solidFill>
              </a:rPr>
              <a:t>HUBI reçoit les commandes clients, prévisions et avis de réception fournisseurs.</a:t>
            </a:r>
            <a:br>
              <a:rPr lang="fr-FR" sz="1050" dirty="0">
                <a:solidFill>
                  <a:schemeClr val="tx1"/>
                </a:solidFill>
              </a:rPr>
            </a:br>
            <a:r>
              <a:rPr lang="fr-FR" sz="1050" dirty="0">
                <a:solidFill>
                  <a:schemeClr val="tx1"/>
                </a:solidFill>
              </a:rPr>
              <a:t>Bénéfice : Anticipation des volumes entrants et sortants.</a:t>
            </a:r>
            <a:br>
              <a:rPr lang="fr-FR" sz="1050" dirty="0">
                <a:solidFill>
                  <a:schemeClr val="tx1"/>
                </a:solidFill>
              </a:rPr>
            </a:br>
            <a:br>
              <a:rPr lang="fr-FR" sz="1050" dirty="0">
                <a:solidFill>
                  <a:schemeClr val="tx1"/>
                </a:solidFill>
              </a:rPr>
            </a:br>
            <a:r>
              <a:rPr lang="fr-FR" sz="900" b="1" dirty="0">
                <a:solidFill>
                  <a:schemeClr val="tx1"/>
                </a:solidFill>
              </a:rPr>
              <a:t>Agent HUBI Warehouse </a:t>
            </a:r>
            <a:r>
              <a:rPr lang="fr-FR" sz="900" b="1" dirty="0" err="1">
                <a:solidFill>
                  <a:schemeClr val="tx1"/>
                </a:solidFill>
              </a:rPr>
              <a:t>Intake</a:t>
            </a:r>
            <a:br>
              <a:rPr lang="fr-FR" sz="900" dirty="0">
                <a:solidFill>
                  <a:schemeClr val="tx1"/>
                </a:solidFill>
              </a:rPr>
            </a:br>
            <a:endParaRPr lang="fr-FR" sz="900">
              <a:solidFill>
                <a:schemeClr val="tx1"/>
              </a:solidFill>
            </a:endParaRPr>
          </a:p>
          <a:p>
            <a:endParaRPr lang="fr-FR" sz="900" b="1" dirty="0">
              <a:solidFill>
                <a:schemeClr val="tx1"/>
              </a:solidFill>
            </a:endParaRPr>
          </a:p>
          <a:p>
            <a:endParaRPr lang="fr-FR" sz="900" b="1" dirty="0">
              <a:solidFill>
                <a:srgbClr val="5EFBED"/>
              </a:solidFill>
            </a:endParaRPr>
          </a:p>
          <a:p>
            <a:endParaRPr lang="fr-FR" sz="900" dirty="0">
              <a:solidFill>
                <a:sysClr val="windowText" lastClr="000000"/>
              </a:solidFill>
            </a:endParaRPr>
          </a:p>
          <a:p>
            <a:endParaRPr lang="fr-FR" sz="900" dirty="0">
              <a:solidFill>
                <a:sysClr val="windowText" lastClr="000000"/>
              </a:solidFill>
            </a:endParaRPr>
          </a:p>
        </p:txBody>
      </p:sp>
      <p:sp>
        <p:nvSpPr>
          <p:cNvPr id="171" name="Rectangle 170">
            <a:extLst>
              <a:ext uri="{FF2B5EF4-FFF2-40B4-BE49-F238E27FC236}">
                <a16:creationId xmlns:a16="http://schemas.microsoft.com/office/drawing/2014/main" id="{8D7090A3-2BA0-A91E-13D0-21E6F44BDC17}"/>
              </a:ext>
            </a:extLst>
          </p:cNvPr>
          <p:cNvSpPr/>
          <p:nvPr/>
        </p:nvSpPr>
        <p:spPr>
          <a:xfrm>
            <a:off x="3464761" y="1724473"/>
            <a:ext cx="262889" cy="278487"/>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1</a:t>
            </a:r>
          </a:p>
        </p:txBody>
      </p:sp>
      <p:sp>
        <p:nvSpPr>
          <p:cNvPr id="172" name="Rectangle 171">
            <a:extLst>
              <a:ext uri="{FF2B5EF4-FFF2-40B4-BE49-F238E27FC236}">
                <a16:creationId xmlns:a16="http://schemas.microsoft.com/office/drawing/2014/main" id="{AE7CBF7F-9F95-3D67-2F57-D6533E8D0A85}"/>
              </a:ext>
            </a:extLst>
          </p:cNvPr>
          <p:cNvSpPr/>
          <p:nvPr/>
        </p:nvSpPr>
        <p:spPr>
          <a:xfrm>
            <a:off x="5605410" y="1635743"/>
            <a:ext cx="2165307" cy="244612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endParaRPr lang="fr-FR" sz="1050" dirty="0">
              <a:solidFill>
                <a:schemeClr val="tx1"/>
              </a:solidFill>
            </a:endParaRPr>
          </a:p>
          <a:p>
            <a:endParaRPr lang="fr-FR" sz="1050" dirty="0">
              <a:solidFill>
                <a:schemeClr val="tx1"/>
              </a:solidFill>
            </a:endParaRPr>
          </a:p>
          <a:p>
            <a:endParaRPr lang="fr-FR" sz="1050" dirty="0">
              <a:solidFill>
                <a:schemeClr val="tx1"/>
              </a:solidFill>
            </a:endParaRPr>
          </a:p>
          <a:p>
            <a:endParaRPr lang="fr-FR" sz="1050" dirty="0">
              <a:solidFill>
                <a:schemeClr val="tx1"/>
              </a:solidFill>
            </a:endParaRPr>
          </a:p>
          <a:p>
            <a:endParaRPr lang="fr-FR" sz="1050" dirty="0">
              <a:solidFill>
                <a:schemeClr val="tx1"/>
              </a:solidFill>
            </a:endParaRPr>
          </a:p>
          <a:p>
            <a:endParaRPr lang="fr-FR" sz="1050" dirty="0">
              <a:solidFill>
                <a:schemeClr val="tx1"/>
              </a:solidFill>
            </a:endParaRPr>
          </a:p>
          <a:p>
            <a:endParaRPr lang="fr-FR" sz="1050" dirty="0">
              <a:solidFill>
                <a:schemeClr val="tx1"/>
              </a:solidFill>
            </a:endParaRPr>
          </a:p>
          <a:p>
            <a:endParaRPr lang="fr-FR" sz="1050" dirty="0">
              <a:solidFill>
                <a:schemeClr val="tx1"/>
              </a:solidFill>
            </a:endParaRPr>
          </a:p>
          <a:p>
            <a:pPr algn="ctr"/>
            <a:r>
              <a:rPr lang="fr-FR" sz="1050" b="1" dirty="0">
                <a:solidFill>
                  <a:schemeClr val="tx1"/>
                </a:solidFill>
              </a:rPr>
              <a:t>Planification des réceptions</a:t>
            </a:r>
          </a:p>
          <a:p>
            <a:pPr algn="ctr"/>
            <a:endParaRPr lang="fr-FR" sz="1050" dirty="0">
              <a:solidFill>
                <a:schemeClr val="tx1"/>
              </a:solidFill>
            </a:endParaRPr>
          </a:p>
          <a:p>
            <a:br>
              <a:rPr lang="fr-FR" sz="1050" dirty="0">
                <a:solidFill>
                  <a:schemeClr val="tx1"/>
                </a:solidFill>
              </a:rPr>
            </a:br>
            <a:r>
              <a:rPr lang="fr-FR" sz="1050" dirty="0">
                <a:solidFill>
                  <a:schemeClr val="tx1"/>
                </a:solidFill>
              </a:rPr>
              <a:t>HUBI organise les créneaux de réception, quais et équipes selon volumes et priorités.</a:t>
            </a:r>
            <a:br>
              <a:rPr lang="fr-FR" sz="1050" dirty="0">
                <a:solidFill>
                  <a:schemeClr val="tx1"/>
                </a:solidFill>
              </a:rPr>
            </a:br>
            <a:r>
              <a:rPr lang="fr-FR" sz="1050" dirty="0">
                <a:solidFill>
                  <a:schemeClr val="tx1"/>
                </a:solidFill>
              </a:rPr>
              <a:t>Bénéfice : Réduction des congestions quai.</a:t>
            </a:r>
            <a:br>
              <a:rPr lang="fr-FR" sz="1050" dirty="0">
                <a:solidFill>
                  <a:schemeClr val="tx1"/>
                </a:solidFill>
              </a:rPr>
            </a:br>
            <a:br>
              <a:rPr lang="fr-FR" sz="1050" b="1" dirty="0">
                <a:solidFill>
                  <a:srgbClr val="5EFBED"/>
                </a:solidFill>
              </a:rPr>
            </a:br>
            <a:r>
              <a:rPr lang="fr-FR" sz="1050" b="1" dirty="0">
                <a:solidFill>
                  <a:schemeClr val="tx1"/>
                </a:solidFill>
              </a:rPr>
              <a:t>Agent HUBI Dock Planner</a:t>
            </a:r>
            <a:br>
              <a:rPr lang="fr-FR" sz="1050" dirty="0">
                <a:solidFill>
                  <a:schemeClr val="tx1"/>
                </a:solidFill>
              </a:rPr>
            </a:br>
            <a:br>
              <a:rPr lang="fr-FR" sz="900" dirty="0">
                <a:solidFill>
                  <a:schemeClr val="tx1"/>
                </a:solidFill>
              </a:rPr>
            </a:br>
            <a:br>
              <a:rPr lang="fr-FR" sz="900" dirty="0">
                <a:solidFill>
                  <a:schemeClr val="tx1"/>
                </a:solidFill>
              </a:rPr>
            </a:br>
            <a:br>
              <a:rPr lang="fr-FR" sz="900" dirty="0">
                <a:solidFill>
                  <a:schemeClr val="tx1"/>
                </a:solidFill>
              </a:rPr>
            </a:br>
            <a:br>
              <a:rPr lang="fr-FR" sz="900" dirty="0">
                <a:solidFill>
                  <a:schemeClr val="tx1"/>
                </a:solidFill>
              </a:rPr>
            </a:br>
            <a:endParaRPr lang="fr-FR" sz="900" b="1" dirty="0">
              <a:solidFill>
                <a:srgbClr val="5EFBED"/>
              </a:solidFill>
            </a:endParaRPr>
          </a:p>
          <a:p>
            <a:endParaRPr lang="fr-FR" sz="900" b="1" dirty="0">
              <a:solidFill>
                <a:srgbClr val="5EFBED"/>
              </a:solidFill>
            </a:endParaRPr>
          </a:p>
          <a:p>
            <a:endParaRPr lang="fr-FR" sz="900" b="1" dirty="0">
              <a:solidFill>
                <a:srgbClr val="5EFBED"/>
              </a:solidFill>
            </a:endParaRPr>
          </a:p>
          <a:p>
            <a:endParaRPr lang="fr-FR" sz="900" b="1" dirty="0">
              <a:solidFill>
                <a:srgbClr val="5EFBED"/>
              </a:solidFill>
            </a:endParaRPr>
          </a:p>
          <a:p>
            <a:endParaRPr lang="fr-FR" sz="900" dirty="0">
              <a:solidFill>
                <a:sysClr val="windowText" lastClr="000000"/>
              </a:solidFill>
            </a:endParaRPr>
          </a:p>
        </p:txBody>
      </p:sp>
      <p:sp>
        <p:nvSpPr>
          <p:cNvPr id="173" name="Rectangle 172">
            <a:extLst>
              <a:ext uri="{FF2B5EF4-FFF2-40B4-BE49-F238E27FC236}">
                <a16:creationId xmlns:a16="http://schemas.microsoft.com/office/drawing/2014/main" id="{01F5F28C-0513-EB37-5C17-9549EF20895F}"/>
              </a:ext>
            </a:extLst>
          </p:cNvPr>
          <p:cNvSpPr/>
          <p:nvPr/>
        </p:nvSpPr>
        <p:spPr>
          <a:xfrm>
            <a:off x="5703319" y="1724473"/>
            <a:ext cx="257470" cy="260199"/>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174" name="Rectangle 173">
            <a:extLst>
              <a:ext uri="{FF2B5EF4-FFF2-40B4-BE49-F238E27FC236}">
                <a16:creationId xmlns:a16="http://schemas.microsoft.com/office/drawing/2014/main" id="{B4B8ED0A-8D77-6FB3-8B9F-4EEC818EAED1}"/>
              </a:ext>
            </a:extLst>
          </p:cNvPr>
          <p:cNvSpPr/>
          <p:nvPr/>
        </p:nvSpPr>
        <p:spPr>
          <a:xfrm>
            <a:off x="7851277" y="1625484"/>
            <a:ext cx="2089801" cy="245484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r>
              <a:rPr lang="fr-FR" sz="1050" b="1" dirty="0">
                <a:solidFill>
                  <a:schemeClr val="tx1"/>
                </a:solidFill>
              </a:rPr>
              <a:t>Optimisation du stockage</a:t>
            </a:r>
          </a:p>
          <a:p>
            <a:br>
              <a:rPr lang="fr-FR" sz="1050" dirty="0">
                <a:solidFill>
                  <a:schemeClr val="tx1"/>
                </a:solidFill>
              </a:rPr>
            </a:br>
            <a:r>
              <a:rPr lang="fr-FR" sz="1050" dirty="0">
                <a:solidFill>
                  <a:schemeClr val="tx1"/>
                </a:solidFill>
              </a:rPr>
              <a:t>HUBI détermine l’emplacement optimal selon rotation, poids, volume, compatibilité.</a:t>
            </a:r>
            <a:br>
              <a:rPr lang="fr-FR" sz="1050" dirty="0">
                <a:solidFill>
                  <a:schemeClr val="tx1"/>
                </a:solidFill>
              </a:rPr>
            </a:br>
            <a:r>
              <a:rPr lang="fr-FR" sz="1050" dirty="0">
                <a:solidFill>
                  <a:schemeClr val="tx1"/>
                </a:solidFill>
              </a:rPr>
              <a:t>Bénéfice : Gain de place et rapidité picking. </a:t>
            </a:r>
          </a:p>
          <a:p>
            <a:endParaRPr lang="fr-FR" sz="1050" b="1" dirty="0">
              <a:solidFill>
                <a:schemeClr val="tx1"/>
              </a:solidFill>
            </a:endParaRPr>
          </a:p>
          <a:p>
            <a:endParaRPr lang="fr-FR" sz="1050" b="1" dirty="0">
              <a:solidFill>
                <a:schemeClr val="tx1"/>
              </a:solidFill>
            </a:endParaRPr>
          </a:p>
          <a:p>
            <a:r>
              <a:rPr lang="fr-FR" sz="900" b="1" dirty="0">
                <a:solidFill>
                  <a:schemeClr val="tx1"/>
                </a:solidFill>
              </a:rPr>
              <a:t>Agent HUBI </a:t>
            </a:r>
            <a:r>
              <a:rPr lang="fr-FR" sz="900" b="1" dirty="0" err="1">
                <a:solidFill>
                  <a:schemeClr val="tx1"/>
                </a:solidFill>
              </a:rPr>
              <a:t>Slotting</a:t>
            </a:r>
            <a:endParaRPr lang="fr-FR" sz="900" b="1" dirty="0">
              <a:solidFill>
                <a:schemeClr val="tx1"/>
              </a:solidFill>
            </a:endParaRPr>
          </a:p>
          <a:p>
            <a:endParaRPr lang="fr-FR" sz="900" dirty="0">
              <a:solidFill>
                <a:schemeClr val="tx1"/>
              </a:solidFill>
            </a:endParaRPr>
          </a:p>
        </p:txBody>
      </p:sp>
      <p:sp>
        <p:nvSpPr>
          <p:cNvPr id="175" name="Rectangle 174">
            <a:extLst>
              <a:ext uri="{FF2B5EF4-FFF2-40B4-BE49-F238E27FC236}">
                <a16:creationId xmlns:a16="http://schemas.microsoft.com/office/drawing/2014/main" id="{B7986B3F-9088-190C-8868-B48D927D1678}"/>
              </a:ext>
            </a:extLst>
          </p:cNvPr>
          <p:cNvSpPr/>
          <p:nvPr/>
        </p:nvSpPr>
        <p:spPr>
          <a:xfrm>
            <a:off x="7933317" y="1714609"/>
            <a:ext cx="253179" cy="270063"/>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3</a:t>
            </a:r>
          </a:p>
        </p:txBody>
      </p:sp>
      <p:sp>
        <p:nvSpPr>
          <p:cNvPr id="177" name="Rectangle 176">
            <a:extLst>
              <a:ext uri="{FF2B5EF4-FFF2-40B4-BE49-F238E27FC236}">
                <a16:creationId xmlns:a16="http://schemas.microsoft.com/office/drawing/2014/main" id="{B9C112EF-B4A8-A12B-9238-C9604A6C3347}"/>
              </a:ext>
            </a:extLst>
          </p:cNvPr>
          <p:cNvSpPr/>
          <p:nvPr/>
        </p:nvSpPr>
        <p:spPr>
          <a:xfrm>
            <a:off x="10034700" y="4199537"/>
            <a:ext cx="2067999" cy="246026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fr-FR" sz="1050" dirty="0">
              <a:solidFill>
                <a:schemeClr val="tx1"/>
              </a:solidFill>
            </a:endParaRPr>
          </a:p>
          <a:p>
            <a:pPr algn="ctr"/>
            <a:r>
              <a:rPr lang="fr-FR" sz="1050" b="1" dirty="0">
                <a:solidFill>
                  <a:schemeClr val="tx1"/>
                </a:solidFill>
              </a:rPr>
              <a:t>Contrôle erreurs &amp; anomalies</a:t>
            </a:r>
          </a:p>
          <a:p>
            <a:br>
              <a:rPr lang="fr-FR" sz="1050" dirty="0">
                <a:solidFill>
                  <a:schemeClr val="tx1"/>
                </a:solidFill>
              </a:rPr>
            </a:br>
            <a:r>
              <a:rPr lang="fr-FR" sz="1050">
                <a:solidFill>
                  <a:schemeClr val="tx1"/>
                </a:solidFill>
              </a:rPr>
              <a:t>HUBI détecte erreurs de picking, </a:t>
            </a:r>
            <a:r>
              <a:rPr lang="fr-FR" sz="1050" dirty="0">
                <a:solidFill>
                  <a:schemeClr val="tx1"/>
                </a:solidFill>
              </a:rPr>
              <a:t>écarts stock, colis incomplets.</a:t>
            </a:r>
            <a:br>
              <a:rPr lang="fr-FR" sz="1050" dirty="0">
                <a:solidFill>
                  <a:schemeClr val="tx1"/>
                </a:solidFill>
              </a:rPr>
            </a:br>
            <a:r>
              <a:rPr lang="fr-FR" sz="1050" dirty="0">
                <a:solidFill>
                  <a:schemeClr val="tx1"/>
                </a:solidFill>
              </a:rPr>
              <a:t>Bénéfice : Réduction erreurs livraison.</a:t>
            </a:r>
          </a:p>
          <a:p>
            <a:endParaRPr lang="fr-FR" sz="1050" b="1" dirty="0">
              <a:solidFill>
                <a:srgbClr val="5EFBED"/>
              </a:solidFill>
            </a:endParaRPr>
          </a:p>
          <a:p>
            <a:endParaRPr lang="fr-FR" sz="1050" b="1" dirty="0">
              <a:solidFill>
                <a:srgbClr val="5EFBED"/>
              </a:solidFill>
            </a:endParaRPr>
          </a:p>
          <a:p>
            <a:endParaRPr lang="fr-FR" sz="1050" b="1" dirty="0">
              <a:solidFill>
                <a:srgbClr val="5EFBED"/>
              </a:solidFill>
            </a:endParaRPr>
          </a:p>
          <a:p>
            <a:r>
              <a:rPr lang="fr-FR" sz="900" b="1">
                <a:solidFill>
                  <a:schemeClr val="tx1"/>
                </a:solidFill>
              </a:rPr>
              <a:t>Agent HUBI Warehouse Control</a:t>
            </a:r>
            <a:br>
              <a:rPr lang="fr-FR" sz="900" dirty="0"/>
            </a:br>
            <a:endParaRPr lang="fr-FR" sz="900">
              <a:solidFill>
                <a:schemeClr val="tx1"/>
              </a:solidFill>
            </a:endParaRPr>
          </a:p>
        </p:txBody>
      </p:sp>
      <p:sp>
        <p:nvSpPr>
          <p:cNvPr id="178" name="Rectangle 177">
            <a:extLst>
              <a:ext uri="{FF2B5EF4-FFF2-40B4-BE49-F238E27FC236}">
                <a16:creationId xmlns:a16="http://schemas.microsoft.com/office/drawing/2014/main" id="{A2EB5025-157B-BE3B-BF31-FF87EF69832E}"/>
              </a:ext>
            </a:extLst>
          </p:cNvPr>
          <p:cNvSpPr/>
          <p:nvPr/>
        </p:nvSpPr>
        <p:spPr>
          <a:xfrm>
            <a:off x="10065256" y="4256707"/>
            <a:ext cx="238595"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5</a:t>
            </a:r>
          </a:p>
        </p:txBody>
      </p:sp>
      <p:sp>
        <p:nvSpPr>
          <p:cNvPr id="194" name="Rectangle 193">
            <a:extLst>
              <a:ext uri="{FF2B5EF4-FFF2-40B4-BE49-F238E27FC236}">
                <a16:creationId xmlns:a16="http://schemas.microsoft.com/office/drawing/2014/main" id="{BFFE6499-BF46-C1F4-98E5-942EBE359D26}"/>
              </a:ext>
            </a:extLst>
          </p:cNvPr>
          <p:cNvSpPr/>
          <p:nvPr/>
        </p:nvSpPr>
        <p:spPr>
          <a:xfrm>
            <a:off x="-43268" y="-59767"/>
            <a:ext cx="3084439" cy="6962327"/>
          </a:xfrm>
          <a:prstGeom prst="rect">
            <a:avLst/>
          </a:prstGeom>
          <a:solidFill>
            <a:srgbClr val="05122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5" name="ZoneTexte 194">
            <a:extLst>
              <a:ext uri="{FF2B5EF4-FFF2-40B4-BE49-F238E27FC236}">
                <a16:creationId xmlns:a16="http://schemas.microsoft.com/office/drawing/2014/main" id="{7B3F37E0-B860-937C-0E92-4CC740B1EB28}"/>
              </a:ext>
            </a:extLst>
          </p:cNvPr>
          <p:cNvSpPr txBox="1"/>
          <p:nvPr/>
        </p:nvSpPr>
        <p:spPr>
          <a:xfrm>
            <a:off x="0" y="1679807"/>
            <a:ext cx="2799590" cy="1118255"/>
          </a:xfrm>
          <a:prstGeom prst="rect">
            <a:avLst/>
          </a:prstGeom>
          <a:solidFill>
            <a:schemeClr val="tx1"/>
          </a:solidFill>
          <a:ln>
            <a:solidFill>
              <a:schemeClr val="bg2">
                <a:lumMod val="25000"/>
              </a:schemeClr>
            </a:solidFill>
          </a:ln>
        </p:spPr>
        <p:txBody>
          <a:bodyPr wrap="square">
            <a:spAutoFit/>
          </a:bodyPr>
          <a:lstStyle/>
          <a:p>
            <a:pPr>
              <a:spcAft>
                <a:spcPts val="800"/>
              </a:spcAft>
              <a:buSzPts val="1000"/>
              <a:tabLst>
                <a:tab pos="457200" algn="l"/>
              </a:tabLst>
            </a:pPr>
            <a:r>
              <a:rPr lang="fr-FR" sz="1000" b="1" dirty="0">
                <a:solidFill>
                  <a:srgbClr val="5EFBED"/>
                </a:solidFill>
              </a:rPr>
              <a:t>Bénéfices</a:t>
            </a:r>
            <a:endParaRPr lang="fr-FR" sz="1000" b="1" dirty="0">
              <a:solidFill>
                <a:schemeClr val="bg1"/>
              </a:solidFill>
            </a:endParaRPr>
          </a:p>
          <a:p>
            <a:pPr>
              <a:spcAft>
                <a:spcPts val="800"/>
              </a:spcAft>
              <a:buSzPts val="1000"/>
              <a:tabLst>
                <a:tab pos="457200" algn="l"/>
              </a:tabLst>
            </a:pPr>
            <a:r>
              <a:rPr lang="fr-FR" sz="1000" dirty="0">
                <a:solidFill>
                  <a:schemeClr val="bg1"/>
                </a:solidFill>
              </a:rPr>
              <a:t>• Productivité entrepôt améliorée</a:t>
            </a:r>
            <a:br>
              <a:rPr lang="fr-FR" sz="1000" dirty="0">
                <a:solidFill>
                  <a:schemeClr val="bg1"/>
                </a:solidFill>
              </a:rPr>
            </a:br>
            <a:r>
              <a:rPr lang="fr-FR" sz="1000" dirty="0">
                <a:solidFill>
                  <a:schemeClr val="bg1"/>
                </a:solidFill>
              </a:rPr>
              <a:t>• Réduction erreurs préparation</a:t>
            </a:r>
            <a:br>
              <a:rPr lang="fr-FR" sz="1000" dirty="0">
                <a:solidFill>
                  <a:schemeClr val="bg1"/>
                </a:solidFill>
              </a:rPr>
            </a:br>
            <a:r>
              <a:rPr lang="fr-FR" sz="1000" dirty="0">
                <a:solidFill>
                  <a:schemeClr val="bg1"/>
                </a:solidFill>
              </a:rPr>
              <a:t>• Optimisation espace stockage</a:t>
            </a:r>
            <a:br>
              <a:rPr lang="fr-FR" sz="1000" dirty="0">
                <a:solidFill>
                  <a:schemeClr val="bg1"/>
                </a:solidFill>
              </a:rPr>
            </a:br>
            <a:r>
              <a:rPr lang="fr-FR" sz="1000" dirty="0">
                <a:solidFill>
                  <a:schemeClr val="bg1"/>
                </a:solidFill>
              </a:rPr>
              <a:t>• Meilleure visibilité </a:t>
            </a:r>
            <a:r>
              <a:rPr lang="fr-FR" sz="1000" dirty="0" err="1">
                <a:solidFill>
                  <a:schemeClr val="bg1"/>
                </a:solidFill>
              </a:rPr>
              <a:t>supply</a:t>
            </a:r>
            <a:r>
              <a:rPr lang="fr-FR" sz="1000" dirty="0">
                <a:solidFill>
                  <a:schemeClr val="bg1"/>
                </a:solidFill>
              </a:rPr>
              <a:t> </a:t>
            </a:r>
            <a:r>
              <a:rPr lang="fr-FR" sz="1000" dirty="0" err="1">
                <a:solidFill>
                  <a:schemeClr val="bg1"/>
                </a:solidFill>
              </a:rPr>
              <a:t>chainproduction</a:t>
            </a:r>
            <a:r>
              <a:rPr lang="fr-FR" sz="1000" dirty="0">
                <a:solidFill>
                  <a:schemeClr val="bg1"/>
                </a:solidFill>
              </a:rPr>
              <a:t> des reports</a:t>
            </a:r>
            <a:endParaRPr lang="fr-FR" sz="1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sp>
        <p:nvSpPr>
          <p:cNvPr id="196" name="ZoneTexte 195">
            <a:extLst>
              <a:ext uri="{FF2B5EF4-FFF2-40B4-BE49-F238E27FC236}">
                <a16:creationId xmlns:a16="http://schemas.microsoft.com/office/drawing/2014/main" id="{4F345BCD-F58C-D15D-25D2-E54A91B92A3D}"/>
              </a:ext>
            </a:extLst>
          </p:cNvPr>
          <p:cNvSpPr txBox="1"/>
          <p:nvPr/>
        </p:nvSpPr>
        <p:spPr>
          <a:xfrm>
            <a:off x="9642" y="3495552"/>
            <a:ext cx="2822715" cy="1015663"/>
          </a:xfrm>
          <a:prstGeom prst="rect">
            <a:avLst/>
          </a:prstGeom>
          <a:solidFill>
            <a:schemeClr val="tx1"/>
          </a:solidFill>
          <a:ln>
            <a:solidFill>
              <a:schemeClr val="bg2">
                <a:lumMod val="25000"/>
              </a:schemeClr>
            </a:solidFill>
          </a:ln>
        </p:spPr>
        <p:txBody>
          <a:bodyPr wrap="square">
            <a:spAutoFit/>
          </a:bodyPr>
          <a:lstStyle/>
          <a:p>
            <a:r>
              <a:rPr lang="fr-FR" sz="1000" b="1" dirty="0">
                <a:solidFill>
                  <a:srgbClr val="5EFBED"/>
                </a:solidFill>
              </a:rPr>
              <a:t>KPI impactés</a:t>
            </a:r>
            <a:endParaRPr lang="fr-FR" sz="1000" b="1" dirty="0">
              <a:solidFill>
                <a:schemeClr val="bg1"/>
              </a:solidFill>
            </a:endParaRPr>
          </a:p>
          <a:p>
            <a:endParaRPr lang="fr-FR" sz="1000" b="1" dirty="0">
              <a:solidFill>
                <a:schemeClr val="bg1"/>
              </a:solidFill>
            </a:endParaRPr>
          </a:p>
          <a:p>
            <a:r>
              <a:rPr lang="fr-FR" sz="1000" dirty="0">
                <a:solidFill>
                  <a:schemeClr val="bg1"/>
                </a:solidFill>
              </a:rPr>
              <a:t>• Temps préparation commande</a:t>
            </a:r>
            <a:br>
              <a:rPr lang="fr-FR" sz="1000" dirty="0">
                <a:solidFill>
                  <a:schemeClr val="bg1"/>
                </a:solidFill>
              </a:rPr>
            </a:br>
            <a:r>
              <a:rPr lang="fr-FR" sz="1000" dirty="0">
                <a:solidFill>
                  <a:schemeClr val="bg1"/>
                </a:solidFill>
              </a:rPr>
              <a:t>• Taux erreur picking</a:t>
            </a:r>
            <a:br>
              <a:rPr lang="fr-FR" sz="1000" dirty="0">
                <a:solidFill>
                  <a:schemeClr val="bg1"/>
                </a:solidFill>
              </a:rPr>
            </a:br>
            <a:r>
              <a:rPr lang="fr-FR" sz="1000" dirty="0">
                <a:solidFill>
                  <a:schemeClr val="bg1"/>
                </a:solidFill>
              </a:rPr>
              <a:t>• Rotation stock</a:t>
            </a:r>
            <a:br>
              <a:rPr lang="fr-FR" sz="1000" dirty="0">
                <a:solidFill>
                  <a:schemeClr val="bg1"/>
                </a:solidFill>
              </a:rPr>
            </a:br>
            <a:r>
              <a:rPr lang="fr-FR" sz="1000" dirty="0">
                <a:solidFill>
                  <a:schemeClr val="bg1"/>
                </a:solidFill>
              </a:rPr>
              <a:t>• Coût logistique / commande</a:t>
            </a:r>
            <a:endParaRPr lang="fr-FR" sz="1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97" name="Rectangle : coins arrondis 196">
            <a:extLst>
              <a:ext uri="{FF2B5EF4-FFF2-40B4-BE49-F238E27FC236}">
                <a16:creationId xmlns:a16="http://schemas.microsoft.com/office/drawing/2014/main" id="{4B454522-F26B-2E50-81AA-A7BB36CAB64A}"/>
              </a:ext>
            </a:extLst>
          </p:cNvPr>
          <p:cNvSpPr/>
          <p:nvPr/>
        </p:nvSpPr>
        <p:spPr>
          <a:xfrm>
            <a:off x="49148" y="112927"/>
            <a:ext cx="2743705" cy="121648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b="1" dirty="0"/>
              <a:t>Transport &amp; Logistique</a:t>
            </a:r>
            <a:endParaRPr lang="fr-FR" sz="2800" b="1" dirty="0">
              <a:solidFill>
                <a:schemeClr val="bg1"/>
              </a:solidFill>
            </a:endParaRPr>
          </a:p>
        </p:txBody>
      </p:sp>
      <p:pic>
        <p:nvPicPr>
          <p:cNvPr id="198" name="Image 197" descr="Une image contenant Graphique, clipart, Police, dessin humoristique&#10;&#10;Le contenu généré par l’IA peut être incorrect.">
            <a:extLst>
              <a:ext uri="{FF2B5EF4-FFF2-40B4-BE49-F238E27FC236}">
                <a16:creationId xmlns:a16="http://schemas.microsoft.com/office/drawing/2014/main" id="{C7144931-AE84-193A-3993-9DF59EBE90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8123" y="6353514"/>
            <a:ext cx="1130918" cy="510988"/>
          </a:xfrm>
          <a:prstGeom prst="rect">
            <a:avLst/>
          </a:prstGeom>
          <a:noFill/>
        </p:spPr>
      </p:pic>
      <p:sp>
        <p:nvSpPr>
          <p:cNvPr id="6" name="Rectangle 5">
            <a:extLst>
              <a:ext uri="{FF2B5EF4-FFF2-40B4-BE49-F238E27FC236}">
                <a16:creationId xmlns:a16="http://schemas.microsoft.com/office/drawing/2014/main" id="{85B98535-8AFE-F3CB-5C9F-0D65FB096298}"/>
              </a:ext>
            </a:extLst>
          </p:cNvPr>
          <p:cNvSpPr/>
          <p:nvPr/>
        </p:nvSpPr>
        <p:spPr>
          <a:xfrm>
            <a:off x="10021638" y="1635742"/>
            <a:ext cx="2079265" cy="246026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fr-FR" sz="1050" dirty="0">
              <a:solidFill>
                <a:schemeClr val="tx1"/>
              </a:solidFill>
            </a:endParaRPr>
          </a:p>
          <a:p>
            <a:pPr algn="ctr"/>
            <a:endParaRPr lang="fr-FR" sz="1050" dirty="0">
              <a:solidFill>
                <a:schemeClr val="tx1"/>
              </a:solidFill>
            </a:endParaRPr>
          </a:p>
          <a:p>
            <a:pPr algn="ctr"/>
            <a:endParaRPr lang="fr-FR" sz="1050" b="1" dirty="0">
              <a:solidFill>
                <a:schemeClr val="tx1"/>
              </a:solidFill>
            </a:endParaRPr>
          </a:p>
          <a:p>
            <a:pPr algn="ctr"/>
            <a:r>
              <a:rPr lang="fr-FR" sz="1050" b="1" dirty="0">
                <a:solidFill>
                  <a:schemeClr val="tx1"/>
                </a:solidFill>
              </a:rPr>
              <a:t>Orchestration préparation de commandes</a:t>
            </a:r>
          </a:p>
          <a:p>
            <a:br>
              <a:rPr lang="fr-FR" sz="1050" dirty="0">
                <a:solidFill>
                  <a:schemeClr val="tx1"/>
                </a:solidFill>
              </a:rPr>
            </a:br>
            <a:r>
              <a:rPr lang="fr-FR" sz="1050" dirty="0">
                <a:solidFill>
                  <a:schemeClr val="tx1"/>
                </a:solidFill>
              </a:rPr>
              <a:t>HUBI génère les tournées de picking optimisées et affecte les opérateurs.</a:t>
            </a:r>
            <a:br>
              <a:rPr lang="fr-FR" sz="1050" dirty="0">
                <a:solidFill>
                  <a:schemeClr val="tx1"/>
                </a:solidFill>
              </a:rPr>
            </a:br>
            <a:r>
              <a:rPr lang="fr-FR" sz="1050" dirty="0">
                <a:solidFill>
                  <a:schemeClr val="tx1"/>
                </a:solidFill>
              </a:rPr>
              <a:t>Bénéfice : Préparation plus </a:t>
            </a:r>
            <a:r>
              <a:rPr lang="fr-FR" sz="1050">
                <a:solidFill>
                  <a:schemeClr val="tx1"/>
                </a:solidFill>
              </a:rPr>
              <a:t>rapide.</a:t>
            </a:r>
          </a:p>
          <a:p>
            <a:br>
              <a:rPr lang="fr-FR" sz="900" dirty="0">
                <a:solidFill>
                  <a:schemeClr val="tx1"/>
                </a:solidFill>
              </a:rPr>
            </a:br>
            <a:r>
              <a:rPr lang="fr-FR" sz="900" b="1">
                <a:solidFill>
                  <a:schemeClr val="tx1"/>
                </a:solidFill>
              </a:rPr>
              <a:t>Agent HUBI Picking</a:t>
            </a:r>
            <a:br>
              <a:rPr lang="fr-FR" sz="900" b="1" dirty="0">
                <a:solidFill>
                  <a:srgbClr val="5EFBED"/>
                </a:solidFill>
              </a:rPr>
            </a:br>
            <a:endParaRPr lang="fr-FR" sz="900">
              <a:solidFill>
                <a:schemeClr val="tx1"/>
              </a:solidFill>
            </a:endParaRPr>
          </a:p>
          <a:p>
            <a:endParaRPr lang="fr-FR" sz="900" dirty="0">
              <a:solidFill>
                <a:schemeClr val="tx1"/>
              </a:solidFill>
            </a:endParaRPr>
          </a:p>
        </p:txBody>
      </p:sp>
      <p:sp>
        <p:nvSpPr>
          <p:cNvPr id="8" name="Rectangle 7">
            <a:extLst>
              <a:ext uri="{FF2B5EF4-FFF2-40B4-BE49-F238E27FC236}">
                <a16:creationId xmlns:a16="http://schemas.microsoft.com/office/drawing/2014/main" id="{F24DB285-1D48-4086-DC1E-91669AE5FDB5}"/>
              </a:ext>
            </a:extLst>
          </p:cNvPr>
          <p:cNvSpPr/>
          <p:nvPr/>
        </p:nvSpPr>
        <p:spPr>
          <a:xfrm>
            <a:off x="10110097" y="1714968"/>
            <a:ext cx="253179" cy="270063"/>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4</a:t>
            </a:r>
          </a:p>
        </p:txBody>
      </p:sp>
      <p:sp>
        <p:nvSpPr>
          <p:cNvPr id="2" name="Rectangle 1">
            <a:extLst>
              <a:ext uri="{FF2B5EF4-FFF2-40B4-BE49-F238E27FC236}">
                <a16:creationId xmlns:a16="http://schemas.microsoft.com/office/drawing/2014/main" id="{CD6B4CDF-3881-B359-5CDB-E780BA917E50}"/>
              </a:ext>
            </a:extLst>
          </p:cNvPr>
          <p:cNvSpPr/>
          <p:nvPr/>
        </p:nvSpPr>
        <p:spPr>
          <a:xfrm>
            <a:off x="7891829" y="4199537"/>
            <a:ext cx="2067999" cy="246026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fr-FR" sz="1050" dirty="0">
              <a:solidFill>
                <a:schemeClr val="tx1"/>
              </a:solidFill>
            </a:endParaRPr>
          </a:p>
          <a:p>
            <a:pPr algn="ctr"/>
            <a:endParaRPr lang="fr-FR" sz="1050" b="1" dirty="0">
              <a:solidFill>
                <a:schemeClr val="tx1"/>
              </a:solidFill>
            </a:endParaRPr>
          </a:p>
          <a:p>
            <a:pPr algn="ctr"/>
            <a:r>
              <a:rPr lang="fr-FR" sz="1050" b="1" dirty="0">
                <a:solidFill>
                  <a:schemeClr val="tx1"/>
                </a:solidFill>
              </a:rPr>
              <a:t>Planification expéditions</a:t>
            </a:r>
          </a:p>
          <a:p>
            <a:br>
              <a:rPr lang="fr-FR" sz="1050" dirty="0">
                <a:solidFill>
                  <a:schemeClr val="tx1"/>
                </a:solidFill>
              </a:rPr>
            </a:br>
            <a:r>
              <a:rPr lang="fr-FR" sz="1050" dirty="0">
                <a:solidFill>
                  <a:schemeClr val="tx1"/>
                </a:solidFill>
              </a:rPr>
              <a:t>HUBI regroupe commandes, optimise chargement et transport.</a:t>
            </a:r>
            <a:br>
              <a:rPr lang="fr-FR" sz="1050" dirty="0">
                <a:solidFill>
                  <a:schemeClr val="tx1"/>
                </a:solidFill>
              </a:rPr>
            </a:br>
            <a:r>
              <a:rPr lang="fr-FR" sz="1050" dirty="0">
                <a:solidFill>
                  <a:schemeClr val="tx1"/>
                </a:solidFill>
              </a:rPr>
              <a:t>Bénéfice : Moins de coûts transport. </a:t>
            </a:r>
          </a:p>
          <a:p>
            <a:endParaRPr lang="fr-FR" sz="1050" dirty="0">
              <a:solidFill>
                <a:schemeClr val="tx1"/>
              </a:solidFill>
            </a:endParaRPr>
          </a:p>
          <a:p>
            <a:endParaRPr lang="fr-FR" sz="1050" b="1" dirty="0">
              <a:solidFill>
                <a:srgbClr val="000000"/>
              </a:solidFill>
            </a:endParaRPr>
          </a:p>
          <a:p>
            <a:r>
              <a:rPr lang="fr-FR" sz="900" b="1">
                <a:solidFill>
                  <a:schemeClr val="tx1"/>
                </a:solidFill>
              </a:rPr>
              <a:t>Agent HUBI Shipping</a:t>
            </a:r>
            <a:br>
              <a:rPr lang="fr-FR" sz="900" dirty="0"/>
            </a:br>
            <a:endParaRPr lang="fr-FR" sz="900" b="1" dirty="0">
              <a:solidFill>
                <a:schemeClr val="bg1"/>
              </a:solidFill>
            </a:endParaRPr>
          </a:p>
          <a:p>
            <a:endParaRPr lang="fr-FR" sz="900" dirty="0">
              <a:solidFill>
                <a:schemeClr val="tx1"/>
              </a:solidFill>
            </a:endParaRPr>
          </a:p>
        </p:txBody>
      </p:sp>
      <p:sp>
        <p:nvSpPr>
          <p:cNvPr id="3" name="Rectangle 2">
            <a:extLst>
              <a:ext uri="{FF2B5EF4-FFF2-40B4-BE49-F238E27FC236}">
                <a16:creationId xmlns:a16="http://schemas.microsoft.com/office/drawing/2014/main" id="{0C759A26-B41F-8D4D-D09A-E8753DADF34E}"/>
              </a:ext>
            </a:extLst>
          </p:cNvPr>
          <p:cNvSpPr/>
          <p:nvPr/>
        </p:nvSpPr>
        <p:spPr>
          <a:xfrm>
            <a:off x="7922385" y="4256707"/>
            <a:ext cx="238595"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5</a:t>
            </a:r>
          </a:p>
        </p:txBody>
      </p:sp>
      <p:sp>
        <p:nvSpPr>
          <p:cNvPr id="7" name="Rectangle 6">
            <a:extLst>
              <a:ext uri="{FF2B5EF4-FFF2-40B4-BE49-F238E27FC236}">
                <a16:creationId xmlns:a16="http://schemas.microsoft.com/office/drawing/2014/main" id="{76D687CC-15FC-DD67-77B4-99FD64A4E6BB}"/>
              </a:ext>
            </a:extLst>
          </p:cNvPr>
          <p:cNvSpPr/>
          <p:nvPr/>
        </p:nvSpPr>
        <p:spPr>
          <a:xfrm>
            <a:off x="5672763" y="4243053"/>
            <a:ext cx="2067999" cy="246026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r>
              <a:rPr lang="fr-FR" sz="1050" b="1">
                <a:solidFill>
                  <a:schemeClr val="tx1"/>
                </a:solidFill>
              </a:rPr>
              <a:t>Suivi temps réel &amp; alertes</a:t>
            </a:r>
            <a:endParaRPr lang="fr-FR">
              <a:solidFill>
                <a:schemeClr val="tx1"/>
              </a:solidFill>
            </a:endParaRPr>
          </a:p>
          <a:p>
            <a:endParaRPr lang="fr-FR" sz="1050" dirty="0">
              <a:solidFill>
                <a:schemeClr val="tx1"/>
              </a:solidFill>
            </a:endParaRPr>
          </a:p>
          <a:p>
            <a:r>
              <a:rPr lang="fr-FR" sz="1050">
                <a:solidFill>
                  <a:schemeClr val="tx1"/>
                </a:solidFill>
              </a:rPr>
              <a:t>HUBI surveille flux, retards, </a:t>
            </a:r>
            <a:r>
              <a:rPr lang="fr-FR" sz="1050" dirty="0">
                <a:solidFill>
                  <a:schemeClr val="tx1"/>
                </a:solidFill>
              </a:rPr>
              <a:t>ruptures.</a:t>
            </a:r>
            <a:br>
              <a:rPr lang="fr-FR" sz="1050" dirty="0">
                <a:solidFill>
                  <a:schemeClr val="tx1"/>
                </a:solidFill>
              </a:rPr>
            </a:br>
            <a:r>
              <a:rPr lang="fr-FR" sz="1050" dirty="0">
                <a:solidFill>
                  <a:schemeClr val="tx1"/>
                </a:solidFill>
              </a:rPr>
              <a:t>Bénéfice : Pilotage en temps réel. </a:t>
            </a:r>
          </a:p>
          <a:p>
            <a:endParaRPr lang="fr-FR" sz="1050" b="1" dirty="0">
              <a:solidFill>
                <a:schemeClr val="tx1"/>
              </a:solidFill>
            </a:endParaRPr>
          </a:p>
          <a:p>
            <a:endParaRPr lang="fr-FR" sz="1050" b="1" dirty="0">
              <a:solidFill>
                <a:schemeClr val="tx1"/>
              </a:solidFill>
            </a:endParaRPr>
          </a:p>
          <a:p>
            <a:endParaRPr lang="fr-FR" sz="1050" b="1" dirty="0">
              <a:solidFill>
                <a:schemeClr val="tx1"/>
              </a:solidFill>
            </a:endParaRPr>
          </a:p>
          <a:p>
            <a:r>
              <a:rPr lang="fr-FR" sz="900" b="1">
                <a:solidFill>
                  <a:schemeClr val="tx1"/>
                </a:solidFill>
              </a:rPr>
              <a:t>Agent HUBI Warehouse Monitor</a:t>
            </a:r>
            <a:br>
              <a:rPr lang="fr-FR" sz="900" dirty="0"/>
            </a:br>
            <a:endParaRPr lang="fr-FR" sz="900">
              <a:solidFill>
                <a:schemeClr val="tx1"/>
              </a:solidFill>
            </a:endParaRPr>
          </a:p>
        </p:txBody>
      </p:sp>
      <p:sp>
        <p:nvSpPr>
          <p:cNvPr id="9" name="Rectangle 8">
            <a:extLst>
              <a:ext uri="{FF2B5EF4-FFF2-40B4-BE49-F238E27FC236}">
                <a16:creationId xmlns:a16="http://schemas.microsoft.com/office/drawing/2014/main" id="{0D039FD5-088C-8C27-A6C8-D44897172A5D}"/>
              </a:ext>
            </a:extLst>
          </p:cNvPr>
          <p:cNvSpPr/>
          <p:nvPr/>
        </p:nvSpPr>
        <p:spPr>
          <a:xfrm>
            <a:off x="5703319" y="4300223"/>
            <a:ext cx="238595"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5</a:t>
            </a:r>
          </a:p>
        </p:txBody>
      </p:sp>
      <p:sp>
        <p:nvSpPr>
          <p:cNvPr id="11" name="Rectangle 10">
            <a:extLst>
              <a:ext uri="{FF2B5EF4-FFF2-40B4-BE49-F238E27FC236}">
                <a16:creationId xmlns:a16="http://schemas.microsoft.com/office/drawing/2014/main" id="{6BD7C42C-72DE-E229-EF1D-29313A3B1477}"/>
              </a:ext>
            </a:extLst>
          </p:cNvPr>
          <p:cNvSpPr/>
          <p:nvPr/>
        </p:nvSpPr>
        <p:spPr>
          <a:xfrm>
            <a:off x="5883595" y="6437399"/>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900" b="1" dirty="0">
                <a:solidFill>
                  <a:schemeClr val="bg1"/>
                </a:solidFill>
              </a:rPr>
              <a:t>    </a:t>
            </a:r>
            <a:r>
              <a:rPr lang="fr-FR" sz="900" b="1">
                <a:solidFill>
                  <a:schemeClr val="bg1"/>
                </a:solidFill>
              </a:rPr>
              <a:t>Agent autonome</a:t>
            </a:r>
            <a:endParaRPr lang="fr-FR" dirty="0" err="1">
              <a:solidFill>
                <a:schemeClr val="bg1"/>
              </a:solidFill>
            </a:endParaRPr>
          </a:p>
        </p:txBody>
      </p:sp>
      <p:pic>
        <p:nvPicPr>
          <p:cNvPr id="13" name="Image 12" descr="Une image contenant Graphique, clipart, Police, dessin humoristique&#10;&#10;Le contenu généré par l’IA peut être incorrect.">
            <a:extLst>
              <a:ext uri="{FF2B5EF4-FFF2-40B4-BE49-F238E27FC236}">
                <a16:creationId xmlns:a16="http://schemas.microsoft.com/office/drawing/2014/main" id="{A1F256CE-158F-BC59-9C3D-5B9FAC4F647E}"/>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5757086" y="6320677"/>
            <a:ext cx="262889" cy="305919"/>
          </a:xfrm>
          <a:prstGeom prst="rect">
            <a:avLst/>
          </a:prstGeom>
          <a:noFill/>
        </p:spPr>
      </p:pic>
      <p:sp>
        <p:nvSpPr>
          <p:cNvPr id="14" name="Rectangle 13">
            <a:extLst>
              <a:ext uri="{FF2B5EF4-FFF2-40B4-BE49-F238E27FC236}">
                <a16:creationId xmlns:a16="http://schemas.microsoft.com/office/drawing/2014/main" id="{1609D9D2-9222-40B7-60E1-B8866141B188}"/>
              </a:ext>
            </a:extLst>
          </p:cNvPr>
          <p:cNvSpPr/>
          <p:nvPr/>
        </p:nvSpPr>
        <p:spPr>
          <a:xfrm>
            <a:off x="10275121" y="6387267"/>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900" b="1" dirty="0">
                <a:solidFill>
                  <a:schemeClr val="bg1"/>
                </a:solidFill>
              </a:rPr>
              <a:t>    </a:t>
            </a:r>
            <a:r>
              <a:rPr lang="fr-FR" sz="900" b="1">
                <a:solidFill>
                  <a:schemeClr val="bg1"/>
                </a:solidFill>
              </a:rPr>
              <a:t>Agent autonome</a:t>
            </a:r>
            <a:endParaRPr lang="fr-FR" dirty="0" err="1">
              <a:solidFill>
                <a:schemeClr val="bg1"/>
              </a:solidFill>
            </a:endParaRPr>
          </a:p>
        </p:txBody>
      </p:sp>
      <p:pic>
        <p:nvPicPr>
          <p:cNvPr id="15" name="Image 14" descr="Une image contenant Graphique, clipart, Police, dessin humoristique&#10;&#10;Le contenu généré par l’IA peut être incorrect.">
            <a:extLst>
              <a:ext uri="{FF2B5EF4-FFF2-40B4-BE49-F238E27FC236}">
                <a16:creationId xmlns:a16="http://schemas.microsoft.com/office/drawing/2014/main" id="{11D83253-409F-F14D-9A5E-05DC18E89D11}"/>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10148612" y="6270545"/>
            <a:ext cx="262889" cy="305919"/>
          </a:xfrm>
          <a:prstGeom prst="rect">
            <a:avLst/>
          </a:prstGeom>
          <a:noFill/>
        </p:spPr>
      </p:pic>
      <p:sp>
        <p:nvSpPr>
          <p:cNvPr id="16" name="Rectangle 15">
            <a:extLst>
              <a:ext uri="{FF2B5EF4-FFF2-40B4-BE49-F238E27FC236}">
                <a16:creationId xmlns:a16="http://schemas.microsoft.com/office/drawing/2014/main" id="{718E58F8-0A45-3EDC-0E44-F908F2976D9C}"/>
              </a:ext>
            </a:extLst>
          </p:cNvPr>
          <p:cNvSpPr/>
          <p:nvPr/>
        </p:nvSpPr>
        <p:spPr>
          <a:xfrm>
            <a:off x="8109436" y="6417346"/>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900" b="1" dirty="0">
                <a:solidFill>
                  <a:schemeClr val="bg1"/>
                </a:solidFill>
              </a:rPr>
              <a:t>    </a:t>
            </a:r>
            <a:r>
              <a:rPr lang="fr-FR" sz="900" b="1">
                <a:solidFill>
                  <a:schemeClr val="bg1"/>
                </a:solidFill>
              </a:rPr>
              <a:t>Automation</a:t>
            </a:r>
            <a:endParaRPr lang="fr-FR" dirty="0" err="1">
              <a:solidFill>
                <a:schemeClr val="bg1"/>
              </a:solidFill>
            </a:endParaRPr>
          </a:p>
        </p:txBody>
      </p:sp>
      <p:pic>
        <p:nvPicPr>
          <p:cNvPr id="17" name="Image 16" descr="Une image contenant Graphique, clipart, Police, dessin humoristique&#10;&#10;Le contenu généré par l’IA peut être incorrect.">
            <a:extLst>
              <a:ext uri="{FF2B5EF4-FFF2-40B4-BE49-F238E27FC236}">
                <a16:creationId xmlns:a16="http://schemas.microsoft.com/office/drawing/2014/main" id="{4436F07A-2295-A853-50EB-AA2F95B1064E}"/>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7982927" y="6300624"/>
            <a:ext cx="262889" cy="305919"/>
          </a:xfrm>
          <a:prstGeom prst="rect">
            <a:avLst/>
          </a:prstGeom>
          <a:noFill/>
        </p:spPr>
      </p:pic>
      <p:sp>
        <p:nvSpPr>
          <p:cNvPr id="18" name="Rectangle 17">
            <a:extLst>
              <a:ext uri="{FF2B5EF4-FFF2-40B4-BE49-F238E27FC236}">
                <a16:creationId xmlns:a16="http://schemas.microsoft.com/office/drawing/2014/main" id="{495FA6EC-37BB-F397-DC90-6AB654AC3507}"/>
              </a:ext>
            </a:extLst>
          </p:cNvPr>
          <p:cNvSpPr/>
          <p:nvPr/>
        </p:nvSpPr>
        <p:spPr>
          <a:xfrm>
            <a:off x="3577541" y="3830556"/>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900" b="1" dirty="0">
                <a:solidFill>
                  <a:schemeClr val="bg1"/>
                </a:solidFill>
              </a:rPr>
              <a:t>    </a:t>
            </a:r>
            <a:r>
              <a:rPr lang="fr-FR" sz="900" b="1">
                <a:solidFill>
                  <a:schemeClr val="bg1"/>
                </a:solidFill>
              </a:rPr>
              <a:t>Automation</a:t>
            </a:r>
            <a:endParaRPr lang="fr-FR" dirty="0" err="1">
              <a:solidFill>
                <a:schemeClr val="bg1"/>
              </a:solidFill>
            </a:endParaRPr>
          </a:p>
        </p:txBody>
      </p:sp>
      <p:pic>
        <p:nvPicPr>
          <p:cNvPr id="19" name="Image 18" descr="Une image contenant Graphique, clipart, Police, dessin humoristique&#10;&#10;Le contenu généré par l’IA peut être incorrect.">
            <a:extLst>
              <a:ext uri="{FF2B5EF4-FFF2-40B4-BE49-F238E27FC236}">
                <a16:creationId xmlns:a16="http://schemas.microsoft.com/office/drawing/2014/main" id="{0B252511-FCBB-29FE-3DCD-0BE16BD7E75D}"/>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3451032" y="3713834"/>
            <a:ext cx="262889" cy="305919"/>
          </a:xfrm>
          <a:prstGeom prst="rect">
            <a:avLst/>
          </a:prstGeom>
          <a:noFill/>
        </p:spPr>
      </p:pic>
      <p:sp>
        <p:nvSpPr>
          <p:cNvPr id="20" name="Rectangle 19">
            <a:extLst>
              <a:ext uri="{FF2B5EF4-FFF2-40B4-BE49-F238E27FC236}">
                <a16:creationId xmlns:a16="http://schemas.microsoft.com/office/drawing/2014/main" id="{46934A72-071A-16A1-0C49-A15CE906422E}"/>
              </a:ext>
            </a:extLst>
          </p:cNvPr>
          <p:cNvSpPr/>
          <p:nvPr/>
        </p:nvSpPr>
        <p:spPr>
          <a:xfrm>
            <a:off x="5823435" y="3810503"/>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900" b="1" dirty="0">
                <a:solidFill>
                  <a:schemeClr val="bg1"/>
                </a:solidFill>
              </a:rPr>
              <a:t>    </a:t>
            </a:r>
            <a:r>
              <a:rPr lang="fr-FR" sz="900" b="1">
                <a:solidFill>
                  <a:schemeClr val="bg1"/>
                </a:solidFill>
              </a:rPr>
              <a:t>Automation</a:t>
            </a:r>
            <a:endParaRPr lang="fr-FR" dirty="0" err="1">
              <a:solidFill>
                <a:schemeClr val="bg1"/>
              </a:solidFill>
            </a:endParaRPr>
          </a:p>
        </p:txBody>
      </p:sp>
      <p:pic>
        <p:nvPicPr>
          <p:cNvPr id="21" name="Image 20" descr="Une image contenant Graphique, clipart, Police, dessin humoristique&#10;&#10;Le contenu généré par l’IA peut être incorrect.">
            <a:extLst>
              <a:ext uri="{FF2B5EF4-FFF2-40B4-BE49-F238E27FC236}">
                <a16:creationId xmlns:a16="http://schemas.microsoft.com/office/drawing/2014/main" id="{F31B8B72-8B41-B4C1-2EC0-9A7FA21FB379}"/>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5696926" y="3693781"/>
            <a:ext cx="262889" cy="305919"/>
          </a:xfrm>
          <a:prstGeom prst="rect">
            <a:avLst/>
          </a:prstGeom>
          <a:noFill/>
        </p:spPr>
      </p:pic>
      <p:sp>
        <p:nvSpPr>
          <p:cNvPr id="22" name="Rectangle 21">
            <a:extLst>
              <a:ext uri="{FF2B5EF4-FFF2-40B4-BE49-F238E27FC236}">
                <a16:creationId xmlns:a16="http://schemas.microsoft.com/office/drawing/2014/main" id="{9948FBFA-D704-BC4D-6F8F-654AF6D35780}"/>
              </a:ext>
            </a:extLst>
          </p:cNvPr>
          <p:cNvSpPr/>
          <p:nvPr/>
        </p:nvSpPr>
        <p:spPr>
          <a:xfrm>
            <a:off x="8069330" y="3810504"/>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900" b="1" dirty="0">
                <a:solidFill>
                  <a:schemeClr val="bg1"/>
                </a:solidFill>
              </a:rPr>
              <a:t>    </a:t>
            </a:r>
            <a:r>
              <a:rPr lang="fr-FR" sz="900" b="1">
                <a:solidFill>
                  <a:schemeClr val="bg1"/>
                </a:solidFill>
              </a:rPr>
              <a:t>Automation</a:t>
            </a:r>
            <a:endParaRPr lang="fr-FR" dirty="0" err="1">
              <a:solidFill>
                <a:schemeClr val="bg1"/>
              </a:solidFill>
            </a:endParaRPr>
          </a:p>
        </p:txBody>
      </p:sp>
      <p:pic>
        <p:nvPicPr>
          <p:cNvPr id="23" name="Image 22" descr="Une image contenant Graphique, clipart, Police, dessin humoristique&#10;&#10;Le contenu généré par l’IA peut être incorrect.">
            <a:extLst>
              <a:ext uri="{FF2B5EF4-FFF2-40B4-BE49-F238E27FC236}">
                <a16:creationId xmlns:a16="http://schemas.microsoft.com/office/drawing/2014/main" id="{53C58AF0-D593-D19E-78F2-DC63E2E5C5CA}"/>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7942822" y="3693782"/>
            <a:ext cx="262889" cy="305919"/>
          </a:xfrm>
          <a:prstGeom prst="rect">
            <a:avLst/>
          </a:prstGeom>
          <a:noFill/>
        </p:spPr>
      </p:pic>
      <p:sp>
        <p:nvSpPr>
          <p:cNvPr id="27" name="Rectangle 26">
            <a:extLst>
              <a:ext uri="{FF2B5EF4-FFF2-40B4-BE49-F238E27FC236}">
                <a16:creationId xmlns:a16="http://schemas.microsoft.com/office/drawing/2014/main" id="{90934808-3151-6177-C020-3E380F8F1E28}"/>
              </a:ext>
            </a:extLst>
          </p:cNvPr>
          <p:cNvSpPr/>
          <p:nvPr/>
        </p:nvSpPr>
        <p:spPr>
          <a:xfrm>
            <a:off x="10184884" y="3840582"/>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fr-FR" sz="900" b="1" dirty="0">
                <a:solidFill>
                  <a:schemeClr val="bg1"/>
                </a:solidFill>
              </a:rPr>
              <a:t>    </a:t>
            </a:r>
            <a:r>
              <a:rPr lang="fr-FR" sz="900" b="1">
                <a:solidFill>
                  <a:schemeClr val="bg1"/>
                </a:solidFill>
              </a:rPr>
              <a:t>Agent </a:t>
            </a:r>
            <a:endParaRPr lang="fr-FR" dirty="0" err="1">
              <a:solidFill>
                <a:schemeClr val="bg1"/>
              </a:solidFill>
            </a:endParaRPr>
          </a:p>
        </p:txBody>
      </p:sp>
      <p:pic>
        <p:nvPicPr>
          <p:cNvPr id="28" name="Image 27" descr="Une image contenant Graphique, clipart, Police, dessin humoristique&#10;&#10;Le contenu généré par l’IA peut être incorrect.">
            <a:extLst>
              <a:ext uri="{FF2B5EF4-FFF2-40B4-BE49-F238E27FC236}">
                <a16:creationId xmlns:a16="http://schemas.microsoft.com/office/drawing/2014/main" id="{CC7DB287-1864-3A0B-5206-D9191931EDBF}"/>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10058375" y="3723860"/>
            <a:ext cx="262889" cy="305919"/>
          </a:xfrm>
          <a:prstGeom prst="rect">
            <a:avLst/>
          </a:prstGeom>
          <a:noFill/>
        </p:spPr>
      </p:pic>
    </p:spTree>
    <p:extLst>
      <p:ext uri="{BB962C8B-B14F-4D97-AF65-F5344CB8AC3E}">
        <p14:creationId xmlns:p14="http://schemas.microsoft.com/office/powerpoint/2010/main" val="52375220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34871</TotalTime>
  <Words>333</Words>
  <Application>Microsoft Office PowerPoint</Application>
  <PresentationFormat>Grand écran</PresentationFormat>
  <Paragraphs>82</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Aptos</vt:lpstr>
      <vt:lpstr>Aptos Display</vt:lpstr>
      <vt:lpstr>Arial</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Keltoum Penot</dc:creator>
  <cp:lastModifiedBy>Keltoum Penot</cp:lastModifiedBy>
  <cp:revision>1611</cp:revision>
  <dcterms:created xsi:type="dcterms:W3CDTF">2026-02-27T09:02:55Z</dcterms:created>
  <dcterms:modified xsi:type="dcterms:W3CDTF">2026-05-11T13:18:19Z</dcterms:modified>
</cp:coreProperties>
</file>