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495D0-CCE8-22D9-0B55-7EA1F6BDA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0FE58DD-A193-7D1E-2F26-52032E52DB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5A58BF1-9BBD-9A88-3E97-3A65756D2F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72B677-AB6D-25FB-7B0A-0CF88395D2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840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4B6C3-706E-711D-BA82-D72EA3DB4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2991969-EE7D-1D72-E9D1-A6C8F3DDEE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E0A3BF92-2006-8D6C-B961-6A6F1277BB6A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40713789-BAA9-675D-EA68-20798EA392C9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1"/>
                </a:solidFill>
              </a:rPr>
              <a:t>Prévision demande &amp; optimisation </a:t>
            </a:r>
            <a:r>
              <a:rPr lang="fr-FR" sz="2800" b="1" dirty="0" err="1">
                <a:solidFill>
                  <a:schemeClr val="tx1"/>
                </a:solidFill>
              </a:rPr>
              <a:t>supply</a:t>
            </a:r>
            <a:r>
              <a:rPr lang="fr-FR" sz="2800" b="1" dirty="0">
                <a:solidFill>
                  <a:schemeClr val="tx1"/>
                </a:solidFill>
              </a:rPr>
              <a:t> </a:t>
            </a:r>
            <a:r>
              <a:rPr lang="fr-FR" sz="2800" b="1" dirty="0" err="1">
                <a:solidFill>
                  <a:schemeClr val="tx1"/>
                </a:solidFill>
              </a:rPr>
              <a:t>chain</a:t>
            </a:r>
            <a:endParaRPr lang="fr-FR" sz="2800" b="1" dirty="0">
              <a:solidFill>
                <a:schemeClr val="tx1"/>
              </a:solidFill>
            </a:endParaRPr>
          </a:p>
          <a:p>
            <a:endParaRPr lang="fr-FR" sz="28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Anticiper la demande et ajuster stocks, production et transport pour éviter ruptures ou surstocks. HUBI analyse l’historique, prévoit les volumes et orchestre les décisions logistiques.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AE3A94B-0E10-0072-EAC9-C011456237E5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Collecte données ventes &amp; stock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récupère historique, commandes, stock, saisonnalité.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Vision globale </a:t>
            </a:r>
            <a:r>
              <a:rPr lang="fr-FR" sz="1050" dirty="0" err="1">
                <a:solidFill>
                  <a:schemeClr val="tx1"/>
                </a:solidFill>
              </a:rPr>
              <a:t>supply</a:t>
            </a:r>
            <a:r>
              <a:rPr lang="fr-FR" sz="1050" dirty="0">
                <a:solidFill>
                  <a:schemeClr val="tx1"/>
                </a:solidFill>
              </a:rPr>
              <a:t> </a:t>
            </a:r>
            <a:r>
              <a:rPr lang="fr-FR" sz="1050" dirty="0" err="1">
                <a:solidFill>
                  <a:schemeClr val="tx1"/>
                </a:solidFill>
              </a:rPr>
              <a:t>chain</a:t>
            </a:r>
            <a:r>
              <a:rPr lang="fr-FR" sz="1050" dirty="0">
                <a:solidFill>
                  <a:schemeClr val="tx1"/>
                </a:solidFill>
              </a:rPr>
              <a:t>.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Supply</a:t>
            </a:r>
            <a:r>
              <a:rPr lang="fr-FR" sz="900" b="1" dirty="0">
                <a:solidFill>
                  <a:schemeClr val="tx1"/>
                </a:solidFill>
              </a:rPr>
              <a:t> Data</a:t>
            </a:r>
          </a:p>
          <a:p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7AE57CD2-AADF-3C0A-3C2C-03CD802B98D2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ACD5ABB8-C960-CA80-4C16-2F681D90A2C0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Prévision demande</a:t>
            </a:r>
            <a:endParaRPr lang="fr-FR">
              <a:solidFill>
                <a:schemeClr val="tx1"/>
              </a:solidFill>
            </a:endParaRPr>
          </a:p>
          <a:p>
            <a:endParaRPr lang="fr-FR" sz="1050" dirty="0"/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prédit volumes futurs.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Anticipation besoins. </a:t>
            </a:r>
            <a:endParaRPr lang="fr-FR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r>
              <a:rPr lang="fr-FR" sz="1050" b="1" dirty="0">
                <a:solidFill>
                  <a:schemeClr val="tx1"/>
                </a:solidFill>
              </a:rPr>
              <a:t>Agent HUBI </a:t>
            </a:r>
            <a:r>
              <a:rPr lang="fr-FR" sz="1050" b="1" dirty="0" err="1">
                <a:solidFill>
                  <a:schemeClr val="tx1"/>
                </a:solidFill>
              </a:rPr>
              <a:t>Forecast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326FF96A-1025-DAD6-2C7A-06932F04E287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195F83CC-9935-0B81-BD50-55C63B9371CC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Prévision niveaux de stock</a:t>
            </a:r>
          </a:p>
          <a:p>
            <a:endParaRPr lang="fr-FR" sz="1050" dirty="0"/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calcule stock cible.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Moins rupture / surstock.</a:t>
            </a:r>
            <a:endParaRPr lang="fr-FR">
              <a:solidFill>
                <a:schemeClr val="tx1"/>
              </a:solidFill>
            </a:endParaRPr>
          </a:p>
          <a:p>
            <a:endParaRPr lang="fr-FR" sz="1050" dirty="0"/>
          </a:p>
          <a:p>
            <a:br>
              <a:rPr lang="fr-FR" sz="1050" dirty="0">
                <a:solidFill>
                  <a:schemeClr val="tx1"/>
                </a:solidFill>
              </a:rPr>
            </a:br>
            <a:endParaRPr lang="fr-FR" sz="1050" b="1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Stock </a:t>
            </a:r>
            <a:r>
              <a:rPr lang="fr-FR" sz="900" b="1" dirty="0" err="1">
                <a:solidFill>
                  <a:schemeClr val="tx1"/>
                </a:solidFill>
              </a:rPr>
              <a:t>Forecast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95CC57B7-54FB-DDA9-B8D8-60CC67CA6608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2EEE1957-24BB-C41A-6FE0-F9B4DA9FAE5B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Simulation scénarios </a:t>
            </a:r>
            <a:r>
              <a:rPr lang="fr-FR" sz="1050" b="1" dirty="0" err="1">
                <a:solidFill>
                  <a:schemeClr val="tx1"/>
                </a:solidFill>
              </a:rPr>
              <a:t>supply</a:t>
            </a:r>
            <a:r>
              <a:rPr lang="fr-FR" sz="1050" b="1" dirty="0">
                <a:solidFill>
                  <a:schemeClr val="tx1"/>
                </a:solidFill>
              </a:rPr>
              <a:t> </a:t>
            </a:r>
            <a:r>
              <a:rPr lang="fr-FR" sz="1050" b="1" dirty="0" err="1">
                <a:solidFill>
                  <a:schemeClr val="tx1"/>
                </a:solidFill>
              </a:rPr>
              <a:t>chain</a:t>
            </a:r>
            <a:endParaRPr lang="fr-FR" sz="1050" b="1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simule variations demande.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Décision sécurisée.</a:t>
            </a:r>
            <a:br>
              <a:rPr lang="fr-FR" sz="1050" dirty="0">
                <a:solidFill>
                  <a:schemeClr val="tx1"/>
                </a:solidFill>
              </a:rPr>
            </a:br>
            <a:endParaRPr lang="fr-FR" sz="1050">
              <a:solidFill>
                <a:schemeClr val="tx1"/>
              </a:solidFill>
            </a:endParaRPr>
          </a:p>
          <a:p>
            <a:endParaRPr lang="fr-FR" sz="1050" dirty="0"/>
          </a:p>
          <a:p>
            <a:endParaRPr lang="fr-FR" sz="1050" dirty="0"/>
          </a:p>
          <a:p>
            <a:r>
              <a:rPr lang="fr-FR" sz="900" b="1">
                <a:solidFill>
                  <a:schemeClr val="tx1"/>
                </a:solidFill>
              </a:rPr>
              <a:t>Agent HUBI Simulation</a:t>
            </a:r>
            <a:br>
              <a:rPr lang="fr-FR" sz="900" dirty="0"/>
            </a:br>
            <a:endParaRPr lang="fr-FR" sz="900" b="1">
              <a:solidFill>
                <a:schemeClr val="bg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56D001E0-DB24-2F14-4D71-9F5FAA6A0B8B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876B9278-1C78-BBA4-6C41-196372B31340}"/>
              </a:ext>
            </a:extLst>
          </p:cNvPr>
          <p:cNvSpPr/>
          <p:nvPr/>
        </p:nvSpPr>
        <p:spPr>
          <a:xfrm>
            <a:off x="-34784" y="-51283"/>
            <a:ext cx="3072870" cy="6957082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982163B4-3064-7763-655F-21DA5EAF9F6B}"/>
              </a:ext>
            </a:extLst>
          </p:cNvPr>
          <p:cNvSpPr txBox="1"/>
          <p:nvPr/>
        </p:nvSpPr>
        <p:spPr>
          <a:xfrm>
            <a:off x="0" y="1679807"/>
            <a:ext cx="2799590" cy="964367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  <a:endParaRPr lang="fr-FR" sz="1000" b="1" dirty="0">
              <a:solidFill>
                <a:schemeClr val="bg1"/>
              </a:solidFill>
            </a:endParaRP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Moins ruptures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Moins surstock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Meilleure prévision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</a:t>
            </a:r>
            <a:r>
              <a:rPr lang="fr-FR" sz="1000" dirty="0" err="1">
                <a:solidFill>
                  <a:schemeClr val="bg1"/>
                </a:solidFill>
              </a:rPr>
              <a:t>Supply</a:t>
            </a:r>
            <a:r>
              <a:rPr lang="fr-FR" sz="1000" dirty="0">
                <a:solidFill>
                  <a:schemeClr val="bg1"/>
                </a:solidFill>
              </a:rPr>
              <a:t> </a:t>
            </a:r>
            <a:r>
              <a:rPr lang="fr-FR" sz="1000" dirty="0" err="1">
                <a:solidFill>
                  <a:schemeClr val="bg1"/>
                </a:solidFill>
              </a:rPr>
              <a:t>chain</a:t>
            </a:r>
            <a:r>
              <a:rPr lang="fr-FR" sz="1000" dirty="0">
                <a:solidFill>
                  <a:schemeClr val="bg1"/>
                </a:solidFill>
              </a:rPr>
              <a:t> optimisée</a:t>
            </a: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0933ACE8-F2D7-D73E-DF9E-1CD1660D073B}"/>
              </a:ext>
            </a:extLst>
          </p:cNvPr>
          <p:cNvSpPr txBox="1"/>
          <p:nvPr/>
        </p:nvSpPr>
        <p:spPr>
          <a:xfrm>
            <a:off x="9642" y="3495552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  <a:endParaRPr lang="fr-FR" sz="1000" b="1" dirty="0">
              <a:solidFill>
                <a:schemeClr val="bg1"/>
              </a:solidFill>
            </a:endParaRPr>
          </a:p>
          <a:p>
            <a:endParaRPr lang="fr-FR" sz="1000" b="1" dirty="0">
              <a:solidFill>
                <a:schemeClr val="bg1"/>
              </a:solidFill>
            </a:endParaRPr>
          </a:p>
          <a:p>
            <a:r>
              <a:rPr lang="fr-FR" sz="1000" dirty="0">
                <a:solidFill>
                  <a:schemeClr val="bg1"/>
                </a:solidFill>
              </a:rPr>
              <a:t>• Taux rupture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Rotation stock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Coût stockage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Fiabilité prévision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9EAE6E10-9D82-AB21-A164-94D7503E164F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Transport &amp; Logistique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FA34E95-64AC-4B98-D49E-8A322A5BAB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DC12797-0B73-F2BE-4540-E363B8D2123E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Optimisation approvisionnement</a:t>
            </a: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propose commandes fournisseurs.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Bénéfice : Flux optimisés.</a:t>
            </a:r>
            <a:endParaRPr lang="fr-FR" sz="900" b="1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Replenishment</a:t>
            </a:r>
            <a:br>
              <a:rPr lang="fr-FR" sz="900" b="1" dirty="0">
                <a:solidFill>
                  <a:srgbClr val="5EFBED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0F2025-98A9-07DC-E8B0-2585AAA0E6EE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CDFB6C-090D-81F1-5AAC-1952F3F64156}"/>
              </a:ext>
            </a:extLst>
          </p:cNvPr>
          <p:cNvSpPr/>
          <p:nvPr/>
        </p:nvSpPr>
        <p:spPr>
          <a:xfrm>
            <a:off x="7891829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Ajustement transport &amp; production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br>
              <a:rPr lang="fr-FR" sz="1050" b="1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adapte planning.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Moins coûts urgents.</a:t>
            </a:r>
            <a:br>
              <a:rPr lang="fr-FR" sz="1050" dirty="0">
                <a:solidFill>
                  <a:schemeClr val="tx1"/>
                </a:solidFill>
              </a:rPr>
            </a:br>
            <a:br>
              <a:rPr lang="fr-FR" sz="1050" dirty="0">
                <a:solidFill>
                  <a:schemeClr val="tx1"/>
                </a:solidFill>
              </a:rPr>
            </a:br>
            <a:endParaRPr lang="fr-FR" sz="1050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Planning</a:t>
            </a:r>
            <a:br>
              <a:rPr lang="fr-FR" sz="900" dirty="0"/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BE142FB-758C-0536-7156-A334141E666F}"/>
              </a:ext>
            </a:extLst>
          </p:cNvPr>
          <p:cNvSpPr/>
          <p:nvPr/>
        </p:nvSpPr>
        <p:spPr>
          <a:xfrm>
            <a:off x="7922385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6B3AE7-A85A-E3A5-4AAD-7AC045F8F702}"/>
              </a:ext>
            </a:extLst>
          </p:cNvPr>
          <p:cNvSpPr/>
          <p:nvPr/>
        </p:nvSpPr>
        <p:spPr>
          <a:xfrm>
            <a:off x="5672763" y="4243053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 err="1">
                <a:solidFill>
                  <a:schemeClr val="tx1"/>
                </a:solidFill>
              </a:rPr>
              <a:t>Reporting</a:t>
            </a:r>
            <a:r>
              <a:rPr lang="fr-FR" sz="1050" b="1" dirty="0">
                <a:solidFill>
                  <a:schemeClr val="tx1"/>
                </a:solidFill>
              </a:rPr>
              <a:t> &amp; alertes</a:t>
            </a:r>
            <a:endParaRPr lang="fr-FR">
              <a:solidFill>
                <a:schemeClr val="tx1"/>
              </a:solidFill>
            </a:endParaRPr>
          </a:p>
          <a:p>
            <a:endParaRPr lang="fr-FR" sz="1050" dirty="0"/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alerte rupture / surstock.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Pilotage proactif.</a:t>
            </a:r>
            <a:br>
              <a:rPr lang="fr-FR" sz="1050" dirty="0">
                <a:solidFill>
                  <a:schemeClr val="tx1"/>
                </a:solidFill>
              </a:rPr>
            </a:br>
            <a:endParaRPr lang="fr-FR" sz="1050" dirty="0">
              <a:solidFill>
                <a:schemeClr val="tx1"/>
              </a:solidFill>
            </a:endParaRPr>
          </a:p>
          <a:p>
            <a:endParaRPr lang="fr-FR" sz="1050" dirty="0"/>
          </a:p>
          <a:p>
            <a:endParaRPr lang="fr-FR" sz="1050" dirty="0"/>
          </a:p>
          <a:p>
            <a:endParaRPr lang="fr-FR" sz="1050" b="1" dirty="0">
              <a:solidFill>
                <a:srgbClr val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Supply</a:t>
            </a:r>
            <a:r>
              <a:rPr lang="fr-FR" sz="900" b="1" dirty="0">
                <a:solidFill>
                  <a:schemeClr val="tx1"/>
                </a:solidFill>
              </a:rPr>
              <a:t> Monitor</a:t>
            </a: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E259D2-3AF3-093C-26D2-E124D94FF8FD}"/>
              </a:ext>
            </a:extLst>
          </p:cNvPr>
          <p:cNvSpPr/>
          <p:nvPr/>
        </p:nvSpPr>
        <p:spPr>
          <a:xfrm>
            <a:off x="5703319" y="4300223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93F4EA-9771-0CDC-5C83-1EF3DCF2CBC4}"/>
              </a:ext>
            </a:extLst>
          </p:cNvPr>
          <p:cNvSpPr/>
          <p:nvPr/>
        </p:nvSpPr>
        <p:spPr>
          <a:xfrm>
            <a:off x="5813257" y="379970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3" name="Image 1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901B4E6E-6CF0-C4E8-3167-6CDD47110F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86748" y="3682985"/>
            <a:ext cx="262889" cy="305919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E2BCCDC-AB95-6153-AAF7-97401087ADF6}"/>
              </a:ext>
            </a:extLst>
          </p:cNvPr>
          <p:cNvSpPr/>
          <p:nvPr/>
        </p:nvSpPr>
        <p:spPr>
          <a:xfrm>
            <a:off x="8040642" y="381143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7" name="Image 1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B4A02A1A-2D01-7AF0-D35B-0A858D89F1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14133" y="3694708"/>
            <a:ext cx="262889" cy="305919"/>
          </a:xfrm>
          <a:prstGeom prst="rect">
            <a:avLst/>
          </a:prstGeom>
          <a:noFill/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590CEA2-B8D3-2629-5CCF-501C07254E31}"/>
              </a:ext>
            </a:extLst>
          </p:cNvPr>
          <p:cNvSpPr/>
          <p:nvPr/>
        </p:nvSpPr>
        <p:spPr>
          <a:xfrm>
            <a:off x="5824980" y="641395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6B1B90A-2381-C9A0-55FE-C60D3B658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98471" y="6297230"/>
            <a:ext cx="262889" cy="305919"/>
          </a:xfrm>
          <a:prstGeom prst="rect">
            <a:avLst/>
          </a:prstGeom>
          <a:noFill/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5BABED9-C97B-8FC7-A8BD-AC750A5205B4}"/>
              </a:ext>
            </a:extLst>
          </p:cNvPr>
          <p:cNvSpPr/>
          <p:nvPr/>
        </p:nvSpPr>
        <p:spPr>
          <a:xfrm>
            <a:off x="10256302" y="637878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1" name="Image 2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7D3493D8-EB47-7054-6040-B13416416D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29793" y="6262060"/>
            <a:ext cx="262889" cy="305919"/>
          </a:xfrm>
          <a:prstGeom prst="rect">
            <a:avLst/>
          </a:prstGeom>
          <a:noFill/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0C5BF15-B064-EE60-B424-AED9C4FC6F8C}"/>
              </a:ext>
            </a:extLst>
          </p:cNvPr>
          <p:cNvSpPr/>
          <p:nvPr/>
        </p:nvSpPr>
        <p:spPr>
          <a:xfrm>
            <a:off x="8110978" y="637878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3" name="Image 2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2E67649-6C47-BA8B-CD26-5407DC59D1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84469" y="6262059"/>
            <a:ext cx="262889" cy="305919"/>
          </a:xfrm>
          <a:prstGeom prst="rect">
            <a:avLst/>
          </a:prstGeom>
          <a:noFill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13E54B4-B838-6320-2060-5C9EE96577F8}"/>
              </a:ext>
            </a:extLst>
          </p:cNvPr>
          <p:cNvSpPr/>
          <p:nvPr/>
        </p:nvSpPr>
        <p:spPr>
          <a:xfrm>
            <a:off x="3574147" y="379970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D972B76-B2AF-EB16-2E27-9A1BF748B3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47638" y="3682982"/>
            <a:ext cx="262889" cy="305919"/>
          </a:xfrm>
          <a:prstGeom prst="rect">
            <a:avLst/>
          </a:prstGeom>
          <a:noFill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14D474D-11A1-F64E-C2F1-26EE4E1D5DB6}"/>
              </a:ext>
            </a:extLst>
          </p:cNvPr>
          <p:cNvSpPr/>
          <p:nvPr/>
        </p:nvSpPr>
        <p:spPr>
          <a:xfrm>
            <a:off x="10244577" y="3823149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Workflow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7" name="Image 2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379352A-B895-8781-8CD4-BED6D630C5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18068" y="3706427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680418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252</Words>
  <Application>Microsoft Office PowerPoint</Application>
  <PresentationFormat>Grand écran</PresentationFormat>
  <Paragraphs>87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2026-05-11T13:19:21Z</dcterms:modified>
</cp:coreProperties>
</file>